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embedTrueTypeFonts="1" saveSubsetFonts="1">
  <p:sldMasterIdLst>
    <p:sldMasterId id="2147483660" r:id="rId1"/>
  </p:sldMasterIdLst>
  <p:notesMasterIdLst>
    <p:notesMasterId r:id="rId91"/>
  </p:notesMasterIdLst>
  <p:sldIdLst>
    <p:sldId id="256" r:id="rId2"/>
    <p:sldId id="335" r:id="rId3"/>
    <p:sldId id="313" r:id="rId4"/>
    <p:sldId id="314" r:id="rId5"/>
    <p:sldId id="273" r:id="rId6"/>
    <p:sldId id="274" r:id="rId7"/>
    <p:sldId id="275" r:id="rId8"/>
    <p:sldId id="276" r:id="rId9"/>
    <p:sldId id="277" r:id="rId10"/>
    <p:sldId id="278" r:id="rId11"/>
    <p:sldId id="281" r:id="rId12"/>
    <p:sldId id="284" r:id="rId13"/>
    <p:sldId id="257" r:id="rId14"/>
    <p:sldId id="324" r:id="rId15"/>
    <p:sldId id="304" r:id="rId16"/>
    <p:sldId id="285" r:id="rId17"/>
    <p:sldId id="286" r:id="rId18"/>
    <p:sldId id="287" r:id="rId19"/>
    <p:sldId id="288" r:id="rId20"/>
    <p:sldId id="289" r:id="rId21"/>
    <p:sldId id="290" r:id="rId22"/>
    <p:sldId id="375" r:id="rId23"/>
    <p:sldId id="376" r:id="rId24"/>
    <p:sldId id="377" r:id="rId25"/>
    <p:sldId id="378" r:id="rId26"/>
    <p:sldId id="379" r:id="rId27"/>
    <p:sldId id="342" r:id="rId28"/>
    <p:sldId id="320" r:id="rId29"/>
    <p:sldId id="321" r:id="rId30"/>
    <p:sldId id="322" r:id="rId31"/>
    <p:sldId id="323" r:id="rId32"/>
    <p:sldId id="333" r:id="rId33"/>
    <p:sldId id="334" r:id="rId34"/>
    <p:sldId id="344" r:id="rId35"/>
    <p:sldId id="345" r:id="rId36"/>
    <p:sldId id="346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291" r:id="rId48"/>
    <p:sldId id="358" r:id="rId49"/>
    <p:sldId id="359" r:id="rId50"/>
    <p:sldId id="361" r:id="rId51"/>
    <p:sldId id="360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292" r:id="rId64"/>
    <p:sldId id="293" r:id="rId65"/>
    <p:sldId id="294" r:id="rId66"/>
    <p:sldId id="295" r:id="rId67"/>
    <p:sldId id="296" r:id="rId68"/>
    <p:sldId id="297" r:id="rId69"/>
    <p:sldId id="299" r:id="rId70"/>
    <p:sldId id="300" r:id="rId71"/>
    <p:sldId id="301" r:id="rId72"/>
    <p:sldId id="343" r:id="rId73"/>
    <p:sldId id="316" r:id="rId74"/>
    <p:sldId id="317" r:id="rId75"/>
    <p:sldId id="318" r:id="rId76"/>
    <p:sldId id="319" r:id="rId77"/>
    <p:sldId id="302" r:id="rId78"/>
    <p:sldId id="338" r:id="rId79"/>
    <p:sldId id="325" r:id="rId80"/>
    <p:sldId id="269" r:id="rId81"/>
    <p:sldId id="326" r:id="rId82"/>
    <p:sldId id="339" r:id="rId83"/>
    <p:sldId id="327" r:id="rId84"/>
    <p:sldId id="340" r:id="rId85"/>
    <p:sldId id="341" r:id="rId86"/>
    <p:sldId id="373" r:id="rId87"/>
    <p:sldId id="331" r:id="rId88"/>
    <p:sldId id="332" r:id="rId89"/>
    <p:sldId id="329" r:id="rId90"/>
  </p:sldIdLst>
  <p:sldSz cx="9144000" cy="6858000" type="screen4x3"/>
  <p:notesSz cx="6858000" cy="9144000"/>
  <p:embeddedFontLst>
    <p:embeddedFont>
      <p:font typeface="맑은 고딕" pitchFamily="50" charset="-127"/>
      <p:regular r:id="rId92"/>
      <p:bold r:id="rId93"/>
    </p:embeddedFont>
    <p:embeddedFont>
      <p:font typeface="Tmon몬소리 Black" pitchFamily="2" charset="-127"/>
      <p:bold r:id="rId94"/>
    </p:embeddedFont>
    <p:embeddedFont>
      <p:font typeface="경기천년제목 Medium" pitchFamily="18" charset="-127"/>
      <p:regular r:id="rId95"/>
    </p:embeddedFont>
    <p:embeddedFont>
      <p:font typeface="Rix고딕 EB" pitchFamily="18" charset="-127"/>
      <p:regular r:id="rId96"/>
    </p:embeddedFont>
    <p:embeddedFont>
      <p:font typeface="경기천년제목V Bold" pitchFamily="18" charset="-127"/>
      <p:bold r:id="rId97"/>
    </p:embeddedFont>
    <p:embeddedFont>
      <p:font typeface="경기천년제목 Light" pitchFamily="18" charset="-127"/>
      <p:regular r:id="rId98"/>
    </p:embeddedFont>
    <p:embeddedFont>
      <p:font typeface="경기천년제목 Bold" pitchFamily="18" charset="-127"/>
      <p:bold r:id="rId99"/>
    </p:embeddedFont>
    <p:embeddedFont>
      <p:font typeface="배달의민족 연성" pitchFamily="50" charset="-127"/>
      <p:regular r:id="rId100"/>
    </p:embeddedFont>
    <p:embeddedFont>
      <p:font typeface="Rix고딕 B" pitchFamily="18" charset="-127"/>
      <p:regular r:id="rId101"/>
    </p:embeddedFont>
    <p:embeddedFont>
      <p:font typeface="경기천년바탕 Regular" pitchFamily="18" charset="-127"/>
      <p:regular r:id="rId102"/>
    </p:embeddedFont>
    <p:embeddedFont>
      <p:font typeface="Rix모던고딕 B" pitchFamily="18" charset="-127"/>
      <p:regular r:id="rId103"/>
    </p:embeddedFont>
    <p:embeddedFont>
      <p:font typeface="Rix고딕 L" pitchFamily="18" charset="-127"/>
      <p:regular r:id="rId104"/>
    </p:embeddedFont>
    <p:embeddedFont>
      <p:font typeface="Rix고딕 M" pitchFamily="18" charset="-127"/>
      <p:regular r:id="rId105"/>
    </p:embeddedFont>
    <p:embeddedFont>
      <p:font typeface="경기천년바탕 Bold" pitchFamily="18" charset="-127"/>
      <p:bold r:id="rId10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val="1"/>
      </p:ext>
    </p:extLst>
  </p:showPr>
  <p:clrMru>
    <a:srgbClr val="617E81"/>
    <a:srgbClr val="F0D18C"/>
    <a:srgbClr val="7E9B9E"/>
    <a:srgbClr val="CCDC30"/>
    <a:srgbClr val="82A1DA"/>
    <a:srgbClr val="FF0000"/>
    <a:srgbClr val="F7E5BD"/>
    <a:srgbClr val="C2C2C2"/>
    <a:srgbClr val="00D25F"/>
    <a:srgbClr val="80D3D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94" autoAdjust="0"/>
    <p:restoredTop sz="94746" autoAdjust="0"/>
  </p:normalViewPr>
  <p:slideViewPr>
    <p:cSldViewPr>
      <p:cViewPr varScale="1">
        <p:scale>
          <a:sx n="65" d="100"/>
          <a:sy n="65" d="100"/>
        </p:scale>
        <p:origin x="-1464" y="-9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1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2.fntdata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ED58778-2B1D-45A6-BF68-670A67611551}" type="datetime1">
              <a:rPr lang="ko-KR" altLang="en-US"/>
              <a:pPr lvl="0">
                <a:defRPr/>
              </a:pPr>
              <a:t>2018-06-28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8BC70D-3444-450F-8341-13300780A1F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8BC70D-3444-450F-8341-13300780A1F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8BC70D-3444-450F-8341-13300780A1F6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8BC70D-3444-450F-8341-13300780A1F6}" type="slidenum">
              <a:rPr lang="en-US" altLang="en-US"/>
              <a:pPr lvl="0"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 flipH="1" flipV="1">
            <a:off x="9001188" y="6735563"/>
            <a:ext cx="142844" cy="12243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A83C5-3837-42B1-999E-C912D4A4EB39}" type="datetimeFigureOut">
              <a:rPr lang="ko-KR" altLang="en-US" smtClean="0"/>
              <a:pPr/>
              <a:t>2018-06-28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5A13-4B8D-45C5-B33C-2AEFA7B317B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6938994" y="6513537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9F5A13-4B8D-45C5-B33C-2AEFA7B317B7}" type="slidenum">
              <a:rPr kumimoji="0" lang="ko-KR" altLang="en-US" sz="1200" b="0" i="0" u="none" strike="noStrike" kern="1200" cap="none" spc="0" normalizeH="0" baseline="0" noProof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200" b="0" i="0" u="none" strike="noStrike" kern="1200" cap="none" spc="0" normalizeH="0" baseline="0" noProof="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 flipV="1">
            <a:off x="9001125" y="6735535"/>
            <a:ext cx="142876" cy="1224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453489" y="573092"/>
            <a:ext cx="118800" cy="118800"/>
          </a:xfrm>
          <a:prstGeom prst="rect">
            <a:avLst/>
          </a:prstGeom>
          <a:solidFill>
            <a:srgbClr val="0070C0"/>
          </a:solidFill>
          <a:ln cap="sq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453489" y="401640"/>
            <a:ext cx="118800" cy="118800"/>
          </a:xfrm>
          <a:prstGeom prst="rect">
            <a:avLst/>
          </a:prstGeom>
          <a:noFill/>
          <a:ln cap="sq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624919" y="401640"/>
            <a:ext cx="118800" cy="118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cap="sq">
            <a:solidFill>
              <a:schemeClr val="accent5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kosta\Downloads\Final_Siyeon.wmv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00500" y="5943398"/>
            <a:ext cx="114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12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20_TT" pitchFamily="18" charset="-127"/>
                <a:ea typeface="Yoon 윤고딕 520_TT" pitchFamily="18" charset="-127"/>
              </a:rPr>
              <a:t>2018.06.28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14348" y="1500174"/>
            <a:ext cx="78581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F</a:t>
            </a:r>
            <a:r>
              <a:rPr lang="en-US" altLang="ko-KR" sz="88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it</a:t>
            </a:r>
            <a:r>
              <a:rPr lang="en-US" altLang="ko-KR" sz="115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M</a:t>
            </a:r>
            <a:r>
              <a:rPr lang="en-US" altLang="ko-KR" sz="8800" spc="3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itchFamily="2" charset="-127"/>
                <a:ea typeface="Tmon몬소리 Black" pitchFamily="2" charset="-127"/>
              </a:rPr>
              <a:t>e</a:t>
            </a:r>
            <a:endParaRPr lang="ko-KR" altLang="en-US" sz="8800" spc="3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3141568"/>
            <a:ext cx="9144000" cy="16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51760" y="3088384"/>
            <a:ext cx="3882390" cy="548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2500298" y="5500702"/>
            <a:ext cx="42862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김윤성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장재광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최태용 정은아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143108" y="3214686"/>
            <a:ext cx="50006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고딕 EB" pitchFamily="18" charset="-127"/>
                <a:ea typeface="Rix고딕 EB" pitchFamily="18" charset="-127"/>
              </a:rPr>
              <a:t>나의 건강을 위한 맞춤 서비스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6655766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FE928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72748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067087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00B9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61426" y="1508248"/>
            <a:ext cx="1396634" cy="1587084"/>
          </a:xfrm>
          <a:prstGeom prst="roundRect">
            <a:avLst>
              <a:gd name="adj" fmla="val 5585"/>
            </a:avLst>
          </a:prstGeom>
          <a:solidFill>
            <a:srgbClr val="15519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矩形 9"/>
          <p:cNvSpPr/>
          <p:nvPr/>
        </p:nvSpPr>
        <p:spPr>
          <a:xfrm>
            <a:off x="1785918" y="5152138"/>
            <a:ext cx="57150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비합리적인 가격</a:t>
            </a:r>
            <a:r>
              <a:rPr lang="en-US" altLang="ko-KR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부정확한 데이터</a:t>
            </a:r>
            <a:r>
              <a:rPr lang="en-US" altLang="ko-KR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2060"/>
                </a:solidFill>
                <a:latin typeface="Rix고딕 B" pitchFamily="18" charset="-127"/>
                <a:ea typeface="Rix고딕 B" pitchFamily="18" charset="-127"/>
              </a:rPr>
              <a:t>짧은 배터리 소모시간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00206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36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z="3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B" pitchFamily="18" charset="-127"/>
                <a:ea typeface="Rix고딕 B" pitchFamily="18" charset="-127"/>
              </a:rPr>
              <a:t> 목적 상실</a:t>
            </a:r>
            <a:endParaRPr lang="en-US" altLang="ko-KR" sz="3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75020" y="1592993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목적 상실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17170" y="1592993"/>
            <a:ext cx="1326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높은 가격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35552" y="1592993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배터리량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65676" y="1592993"/>
            <a:ext cx="1612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부정확한 값</a:t>
            </a:r>
            <a:endParaRPr lang="ko-KR" altLang="en-US" sz="2400" dirty="0"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sp>
        <p:nvSpPr>
          <p:cNvPr id="32" name="오른쪽 중괄호 31"/>
          <p:cNvSpPr/>
          <p:nvPr/>
        </p:nvSpPr>
        <p:spPr>
          <a:xfrm rot="5400000">
            <a:off x="4317778" y="1102988"/>
            <a:ext cx="508444" cy="6732104"/>
          </a:xfrm>
          <a:prstGeom prst="rightBrace">
            <a:avLst>
              <a:gd name="adj1" fmla="val 53217"/>
              <a:gd name="adj2" fmla="val 50000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矩形 17"/>
          <p:cNvSpPr/>
          <p:nvPr/>
        </p:nvSpPr>
        <p:spPr>
          <a:xfrm>
            <a:off x="1173806" y="3123578"/>
            <a:ext cx="15760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높은 가격으로 인해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사용자의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만족도가 낮음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428728" y="5106652"/>
            <a:ext cx="4058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Yoon 윤고딕 550_TT" pitchFamily="18" charset="-127"/>
                <a:ea typeface="Yoon 윤고딕 550_TT" pitchFamily="18" charset="-127"/>
              </a:rPr>
              <a:t>[</a:t>
            </a:r>
            <a:endParaRPr lang="ko-KR" altLang="en-US" sz="5400" dirty="0"/>
          </a:p>
        </p:txBody>
      </p:sp>
      <p:sp>
        <p:nvSpPr>
          <p:cNvPr id="43" name="직사각형 42"/>
          <p:cNvSpPr/>
          <p:nvPr/>
        </p:nvSpPr>
        <p:spPr>
          <a:xfrm>
            <a:off x="7320612" y="5106652"/>
            <a:ext cx="394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Yoon 윤고딕 550_TT" pitchFamily="18" charset="-127"/>
                <a:ea typeface="Yoon 윤고딕 550_TT" pitchFamily="18" charset="-127"/>
              </a:rPr>
              <a:t>]</a:t>
            </a:r>
            <a:endParaRPr lang="ko-KR" altLang="en-US" sz="5400" dirty="0"/>
          </a:p>
        </p:txBody>
      </p:sp>
      <p:sp>
        <p:nvSpPr>
          <p:cNvPr id="29" name="오른쪽 중괄호 28"/>
          <p:cNvSpPr/>
          <p:nvPr/>
        </p:nvSpPr>
        <p:spPr>
          <a:xfrm rot="5400000">
            <a:off x="4317778" y="1344457"/>
            <a:ext cx="508444" cy="6591300"/>
          </a:xfrm>
          <a:prstGeom prst="rightBrace">
            <a:avLst>
              <a:gd name="adj1" fmla="val 53217"/>
              <a:gd name="adj2" fmla="val 50000"/>
            </a:avLst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문제점 도출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6" name="矩形 17"/>
          <p:cNvSpPr/>
          <p:nvPr/>
        </p:nvSpPr>
        <p:spPr>
          <a:xfrm>
            <a:off x="3053426" y="3123578"/>
            <a:ext cx="1375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사용시간이 짧아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배터리가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빠르게 소모됨</a:t>
            </a:r>
          </a:p>
        </p:txBody>
      </p:sp>
      <p:sp>
        <p:nvSpPr>
          <p:cNvPr id="37" name="矩形 17"/>
          <p:cNvSpPr/>
          <p:nvPr/>
        </p:nvSpPr>
        <p:spPr>
          <a:xfrm>
            <a:off x="4778145" y="3123578"/>
            <a:ext cx="15408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부정확한 데이터로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건강관리의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목적을 잃어버림</a:t>
            </a:r>
          </a:p>
        </p:txBody>
      </p:sp>
      <p:sp>
        <p:nvSpPr>
          <p:cNvPr id="39" name="矩形 17"/>
          <p:cNvSpPr/>
          <p:nvPr/>
        </p:nvSpPr>
        <p:spPr>
          <a:xfrm>
            <a:off x="6625326" y="3123578"/>
            <a:ext cx="1375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시계 외의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스마트한 기능의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필요성이 없음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1028" name="Picture 4" descr="C:\Users\kosta\Downloads\icons8-low-battery-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000240"/>
            <a:ext cx="1071570" cy="1071570"/>
          </a:xfrm>
          <a:prstGeom prst="rect">
            <a:avLst/>
          </a:prstGeom>
          <a:noFill/>
        </p:spPr>
      </p:pic>
      <p:pic>
        <p:nvPicPr>
          <p:cNvPr id="1029" name="Picture 5" descr="C:\Users\kosta\Downloads\icons8-combo-chart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2071678"/>
            <a:ext cx="857256" cy="857256"/>
          </a:xfrm>
          <a:prstGeom prst="rect">
            <a:avLst/>
          </a:prstGeom>
          <a:noFill/>
        </p:spPr>
      </p:pic>
      <p:pic>
        <p:nvPicPr>
          <p:cNvPr id="1030" name="Picture 6" descr="C:\Users\kosta\Downloads\icons8-watch-12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16" y="2041524"/>
            <a:ext cx="958848" cy="958848"/>
          </a:xfrm>
          <a:prstGeom prst="rect">
            <a:avLst/>
          </a:prstGeom>
          <a:noFill/>
        </p:spPr>
      </p:pic>
      <p:pic>
        <p:nvPicPr>
          <p:cNvPr id="1032" name="Picture 8" descr="C:\Users\kosta\Downloads\icons8-us-dollar-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28728" y="2000240"/>
            <a:ext cx="1071570" cy="107157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57158" y="0"/>
            <a:ext cx="4857784" cy="68580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" name="矩形 9"/>
          <p:cNvSpPr/>
          <p:nvPr/>
        </p:nvSpPr>
        <p:spPr>
          <a:xfrm>
            <a:off x="285720" y="1214422"/>
            <a:ext cx="500066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</a:rPr>
              <a:t>FitMe</a:t>
            </a:r>
            <a:endParaRPr lang="en-US" altLang="ko-KR" sz="48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endParaRPr lang="en-US" altLang="ko-KR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Tmon몬소리 Black" pitchFamily="2" charset="-127"/>
              <a:ea typeface="Tmon몬소리 Black" pitchFamily="2" charset="-127"/>
            </a:endParaRPr>
          </a:p>
          <a:p>
            <a:pPr algn="ctr"/>
            <a:r>
              <a:rPr lang="en-US" altLang="ko-KR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“</a:t>
            </a:r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나에게 꼭 맞는 </a:t>
            </a:r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Rix고딕 B" pitchFamily="18" charset="-127"/>
                <a:ea typeface="Rix고딕 B" pitchFamily="18" charset="-127"/>
              </a:rPr>
              <a:t>헬스 파트너</a:t>
            </a:r>
            <a:r>
              <a:rPr lang="en-US" altLang="ko-KR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신체 활동량 측정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나의 건강 다이어리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숙면 도우미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002060"/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개인 맞춤형 건강관리 서비스 제공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서비스 소개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5400000">
            <a:off x="1685277" y="2100882"/>
            <a:ext cx="730126" cy="67171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 flipH="1">
            <a:off x="4071934" y="1285860"/>
            <a:ext cx="485778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최대 </a:t>
            </a:r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7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시간</a:t>
            </a:r>
            <a:r>
              <a:rPr lang="ko-KR" altLang="en-US" sz="1600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의 배터리 잔량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으로 사용자가 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2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일간 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걱정없이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기기를 사용할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더불어 장소에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구애받지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않고 어디에서든지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무선으로 충전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할 수 있다는 장점이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  <a:endParaRPr lang="ko-KR" altLang="en-US" sz="16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L" pitchFamily="18" charset="-127"/>
              <a:ea typeface="Rix고딕 L" pitchFamily="18" charset="-127"/>
            </a:endParaRPr>
          </a:p>
        </p:txBody>
      </p:sp>
      <p:grpSp>
        <p:nvGrpSpPr>
          <p:cNvPr id="3" name="그룹 42"/>
          <p:cNvGrpSpPr/>
          <p:nvPr/>
        </p:nvGrpSpPr>
        <p:grpSpPr>
          <a:xfrm flipH="1">
            <a:off x="2357422" y="1142984"/>
            <a:ext cx="1440000" cy="1440000"/>
            <a:chOff x="5375581" y="1368751"/>
            <a:chExt cx="1232455" cy="1232455"/>
          </a:xfrm>
          <a:solidFill>
            <a:srgbClr val="617E81"/>
          </a:solidFill>
        </p:grpSpPr>
        <p:sp>
          <p:nvSpPr>
            <p:cNvPr id="32" name="타원 31"/>
            <p:cNvSpPr/>
            <p:nvPr/>
          </p:nvSpPr>
          <p:spPr>
            <a:xfrm>
              <a:off x="5375581" y="1368751"/>
              <a:ext cx="1232455" cy="1232455"/>
            </a:xfrm>
            <a:prstGeom prst="ellipse">
              <a:avLst/>
            </a:prstGeom>
            <a:grpFill/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부족함 없는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사용시간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5436723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 flipH="1">
            <a:off x="4071934" y="3138730"/>
            <a:ext cx="478634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1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시간 주기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로 데이터를 측정하여 각 사용자에 해당된 데이터를 보다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효울적으로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관리하여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주기별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월별 자신의 운동패턴과 건강분석을 정확하게 해나갈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</a:p>
        </p:txBody>
      </p:sp>
      <p:sp>
        <p:nvSpPr>
          <p:cNvPr id="27" name="직사각형 26"/>
          <p:cNvSpPr/>
          <p:nvPr/>
        </p:nvSpPr>
        <p:spPr>
          <a:xfrm flipH="1">
            <a:off x="4071934" y="4996118"/>
            <a:ext cx="48577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단순한 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알람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 및 시계가 아닌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수면패턴</a:t>
            </a:r>
            <a:r>
              <a:rPr lang="en-US" altLang="ko-KR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운동 카운트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를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기기를 통해 직접 측정하고 </a:t>
            </a:r>
            <a:r>
              <a:rPr lang="ko-KR" altLang="en-US" sz="16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앱으로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데이터를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 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관리하여</a:t>
            </a:r>
            <a:endParaRPr lang="en-US" altLang="ko-KR" sz="16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L" pitchFamily="18" charset="-127"/>
              <a:ea typeface="Rix고딕 L" pitchFamily="18" charset="-127"/>
            </a:endParaRPr>
          </a:p>
          <a:p>
            <a:pPr algn="just"/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개인이 실시간으로 손쉽게 </a:t>
            </a:r>
            <a:r>
              <a:rPr lang="ko-KR" altLang="en-US" b="1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 L" pitchFamily="18" charset="-127"/>
                <a:ea typeface="Rix고딕 L" pitchFamily="18" charset="-127"/>
              </a:rPr>
              <a:t>건강을 체크</a:t>
            </a:r>
            <a:r>
              <a:rPr lang="ko-KR" altLang="en-US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할 수 있습니다</a:t>
            </a:r>
            <a:r>
              <a:rPr lang="en-US" altLang="ko-KR" sz="16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L" pitchFamily="18" charset="-127"/>
                <a:ea typeface="Rix고딕 L" pitchFamily="18" charset="-127"/>
              </a:rPr>
              <a:t>.</a:t>
            </a:r>
          </a:p>
        </p:txBody>
      </p:sp>
      <p:cxnSp>
        <p:nvCxnSpPr>
          <p:cNvPr id="50" name="직선 연결선 49"/>
          <p:cNvCxnSpPr/>
          <p:nvPr/>
        </p:nvCxnSpPr>
        <p:spPr>
          <a:xfrm flipH="1" flipV="1">
            <a:off x="2075074" y="3643314"/>
            <a:ext cx="843094" cy="332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rot="16200000" flipV="1">
            <a:off x="1684212" y="4584400"/>
            <a:ext cx="732256" cy="671719"/>
          </a:xfrm>
          <a:prstGeom prst="line">
            <a:avLst/>
          </a:prstGeom>
          <a:ln w="25400">
            <a:solidFill>
              <a:srgbClr val="617E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42"/>
          <p:cNvGrpSpPr/>
          <p:nvPr/>
        </p:nvGrpSpPr>
        <p:grpSpPr>
          <a:xfrm flipH="1">
            <a:off x="2357422" y="2857496"/>
            <a:ext cx="1440000" cy="1440000"/>
            <a:chOff x="5375581" y="1357298"/>
            <a:chExt cx="1232455" cy="1232455"/>
          </a:xfrm>
        </p:grpSpPr>
        <p:sp>
          <p:nvSpPr>
            <p:cNvPr id="64" name="타원 63"/>
            <p:cNvSpPr/>
            <p:nvPr/>
          </p:nvSpPr>
          <p:spPr>
            <a:xfrm>
              <a:off x="5375581" y="1357298"/>
              <a:ext cx="1232455" cy="1232455"/>
            </a:xfrm>
            <a:prstGeom prst="ellipse">
              <a:avLst/>
            </a:prstGeom>
            <a:solidFill>
              <a:srgbClr val="617E81"/>
            </a:solidFill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정확한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데이터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5441866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grpSp>
        <p:nvGrpSpPr>
          <p:cNvPr id="66" name="그룹 42"/>
          <p:cNvGrpSpPr/>
          <p:nvPr/>
        </p:nvGrpSpPr>
        <p:grpSpPr>
          <a:xfrm flipH="1">
            <a:off x="2357422" y="4632206"/>
            <a:ext cx="1440000" cy="1440000"/>
            <a:chOff x="5375581" y="1357298"/>
            <a:chExt cx="1232455" cy="1232455"/>
          </a:xfrm>
        </p:grpSpPr>
        <p:sp>
          <p:nvSpPr>
            <p:cNvPr id="67" name="타원 66"/>
            <p:cNvSpPr/>
            <p:nvPr/>
          </p:nvSpPr>
          <p:spPr>
            <a:xfrm>
              <a:off x="5375581" y="1357298"/>
              <a:ext cx="1232455" cy="1232455"/>
            </a:xfrm>
            <a:prstGeom prst="ellipse">
              <a:avLst/>
            </a:prstGeom>
            <a:solidFill>
              <a:srgbClr val="617E81"/>
            </a:solidFill>
            <a:ln>
              <a:solidFill>
                <a:srgbClr val="617E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ko-KR" altLang="en-US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다양한</a:t>
              </a:r>
              <a:endPara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  <a:p>
              <a:pPr lvl="0" algn="ctr"/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M" pitchFamily="18" charset="-127"/>
                  <a:ea typeface="Rix고딕 M" pitchFamily="18" charset="-127"/>
                </a:rPr>
                <a:t>기능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5441866" y="1421235"/>
              <a:ext cx="1109210" cy="110921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endParaRPr>
            </a:p>
          </p:txBody>
        </p:sp>
      </p:grpSp>
      <p:pic>
        <p:nvPicPr>
          <p:cNvPr id="21" name="그림 20" descr="KakaoTalk_20180627_134848535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4282" y="3000372"/>
            <a:ext cx="1785060" cy="13573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7"/>
          <p:cNvSpPr/>
          <p:nvPr/>
        </p:nvSpPr>
        <p:spPr>
          <a:xfrm>
            <a:off x="0" y="9286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오늘 하루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,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내가 얼마나 걸었는지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알고 계세요</a:t>
            </a:r>
            <a:r>
              <a:rPr lang="en-US" altLang="ko-KR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ko-KR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FitMe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를 통해 나의 활동량이 얼마나 증가 했는지 확인해 보세요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M" pitchFamily="18" charset="-127"/>
                <a:ea typeface="Rix고딕 M" pitchFamily="18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70530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80250" y="2215053"/>
            <a:ext cx="2521853" cy="428423"/>
            <a:chOff x="1571604" y="2500306"/>
            <a:chExt cx="3000396" cy="428423"/>
          </a:xfrm>
        </p:grpSpPr>
        <p:sp>
          <p:nvSpPr>
            <p:cNvPr id="8" name="양쪽 모서리가 둥근 사각형 7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양쪽 모서리가 둥근 사각형 9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38997" y="2245927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FitMe</a:t>
            </a:r>
            <a:endParaRPr lang="en-US" altLang="en-US" sz="200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12714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322434" y="2215053"/>
            <a:ext cx="2521853" cy="428423"/>
            <a:chOff x="1571604" y="2500306"/>
            <a:chExt cx="3000396" cy="428423"/>
          </a:xfrm>
        </p:grpSpPr>
        <p:sp>
          <p:nvSpPr>
            <p:cNvPr id="19" name="양쪽 모서리가 둥근 사각형 18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681182" y="2245927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Android</a:t>
            </a:r>
          </a:p>
        </p:txBody>
      </p:sp>
      <p:sp>
        <p:nvSpPr>
          <p:cNvPr id="31" name="아래쪽 화살표 30"/>
          <p:cNvSpPr/>
          <p:nvPr/>
        </p:nvSpPr>
        <p:spPr>
          <a:xfrm>
            <a:off x="1318514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아래쪽 화살표 31"/>
          <p:cNvSpPr/>
          <p:nvPr/>
        </p:nvSpPr>
        <p:spPr>
          <a:xfrm>
            <a:off x="4360699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000364" y="5650072"/>
            <a:ext cx="3114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편리한 </a:t>
            </a:r>
            <a:r>
              <a:rPr lang="en-US" altLang="ko-KR" sz="44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endParaRPr lang="ko-KR" altLang="en-US" sz="4400" spc="-150" dirty="0" err="1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131300" y="2430923"/>
            <a:ext cx="2941294" cy="285546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6341020" y="2214555"/>
            <a:ext cx="2521853" cy="428423"/>
            <a:chOff x="1571604" y="2500306"/>
            <a:chExt cx="3000396" cy="428423"/>
          </a:xfrm>
        </p:grpSpPr>
        <p:sp>
          <p:nvSpPr>
            <p:cNvPr id="37" name="양쪽 모서리가 둥근 사각형 36"/>
            <p:cNvSpPr/>
            <p:nvPr/>
          </p:nvSpPr>
          <p:spPr>
            <a:xfrm flipV="1">
              <a:off x="1571604" y="2500306"/>
              <a:ext cx="3000396" cy="428423"/>
            </a:xfrm>
            <a:prstGeom prst="round2SameRect">
              <a:avLst/>
            </a:prstGeom>
            <a:solidFill>
              <a:srgbClr val="00AFE6"/>
            </a:solidFill>
            <a:ln>
              <a:noFill/>
            </a:ln>
            <a:effectLst>
              <a:outerShdw blurRad="25400" dist="1016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양쪽 모서리가 둥근 사각형 37"/>
            <p:cNvSpPr/>
            <p:nvPr/>
          </p:nvSpPr>
          <p:spPr>
            <a:xfrm flipV="1">
              <a:off x="1571604" y="2500306"/>
              <a:ext cx="3000396" cy="211384"/>
            </a:xfrm>
            <a:prstGeom prst="round2SameRect">
              <a:avLst>
                <a:gd name="adj1" fmla="val 34028"/>
                <a:gd name="adj2" fmla="val 0"/>
              </a:avLst>
            </a:prstGeom>
            <a:solidFill>
              <a:srgbClr val="00B9F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아래쪽 화살표 38"/>
          <p:cNvSpPr/>
          <p:nvPr/>
        </p:nvSpPr>
        <p:spPr>
          <a:xfrm>
            <a:off x="7379285" y="50485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731875" y="2243072"/>
            <a:ext cx="180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</a:rPr>
              <a:t>Web(admin)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서비스 소개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90855" y="2786058"/>
            <a:ext cx="133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활동량 측정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14282" y="3175751"/>
            <a:ext cx="2376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활동량을 수집하여  오늘 하루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동안 얼마나 활동을 했는지 측정</a:t>
            </a:r>
          </a:p>
          <a:p>
            <a:pPr>
              <a:defRPr/>
            </a:pPr>
            <a:endParaRPr lang="ko-KR" altLang="en-US" sz="1400" spc="-150" dirty="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890855" y="3714752"/>
            <a:ext cx="1339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운동 파트너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2715" y="4071942"/>
            <a:ext cx="2161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실제운동량을 체크해주고 기록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534061" y="2862103"/>
            <a:ext cx="2001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 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운동기록 다이어리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14065" y="3175751"/>
            <a:ext cx="191430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FitMe </a:t>
            </a: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로 쌓아놓은 데이터를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마치 일기장처럼 매일매일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꼼꼼하게 기록해 줌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  <a:p>
            <a:pPr algn="ctr">
              <a:defRPr/>
            </a:pPr>
            <a:endParaRPr lang="en-US" altLang="ko-KR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786182" y="3988362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직관적 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UI ]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323565" y="4261972"/>
            <a:ext cx="223971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운동기록을 깔끔하고 다이내믹한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그래프로 표현하여</a:t>
            </a:r>
          </a:p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한눈에 운동정보가 확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819417" y="4429132"/>
            <a:ext cx="160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</a:t>
            </a:r>
            <a:r>
              <a:rPr lang="ko-KR" altLang="en-US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수면 패턴 분석</a:t>
            </a:r>
            <a:r>
              <a:rPr lang="en-US" altLang="ko-KR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534457" y="2857496"/>
            <a:ext cx="184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[ </a:t>
            </a:r>
            <a:r>
              <a:rPr lang="ko-KR" altLang="en-US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기기 데이터 관리</a:t>
            </a:r>
            <a:r>
              <a:rPr lang="en-US" altLang="ko-KR" spc="-15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/>
                <a:ea typeface="Rix고딕 B"/>
              </a:rPr>
              <a:t>]</a:t>
            </a:r>
            <a:endParaRPr lang="ko-KR" altLang="en-US" spc="-15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/>
              <a:ea typeface="Rix고딕 B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285840" y="3191532"/>
            <a:ext cx="21579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그동안의 운동정보 뿐만 아니라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사용자별 기록한 내용을</a:t>
            </a: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좀더 의미있는 데이터로 마이닝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</a:t>
            </a:r>
          </a:p>
          <a:p>
            <a:pPr algn="ctr">
              <a:defRPr/>
            </a:pP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FF000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3" name="직사각형 34"/>
          <p:cNvSpPr/>
          <p:nvPr/>
        </p:nvSpPr>
        <p:spPr>
          <a:xfrm>
            <a:off x="389865" y="4857760"/>
            <a:ext cx="2047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수면의 질이 어떤지 기록분석</a:t>
            </a:r>
            <a:r>
              <a:rPr lang="en-US" altLang="ko-KR" sz="1400" spc="-150" dirty="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</a:rPr>
              <a:t>!!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E9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2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사용기술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7"/>
          <p:cNvSpPr/>
          <p:nvPr/>
        </p:nvSpPr>
        <p:spPr>
          <a:xfrm>
            <a:off x="0" y="1142984"/>
            <a:ext cx="9144000" cy="674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전체 시스템 구조 및 데이터 흐름도</a:t>
            </a:r>
            <a:endParaRPr lang="en-US" altLang="ko-KR" sz="2000" b="1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617E81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406939" y="4596588"/>
            <a:ext cx="257364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1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282" y="2918811"/>
            <a:ext cx="2462212" cy="120491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643174" y="4061819"/>
            <a:ext cx="996157" cy="6254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000496" y="5419141"/>
            <a:ext cx="1368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Android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2910" y="4276133"/>
            <a:ext cx="14401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err="1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FitMe</a:t>
            </a:r>
            <a:endParaRPr lang="en-US" altLang="ko-KR" sz="2000" b="1" dirty="0">
              <a:solidFill>
                <a:srgbClr val="617E81"/>
              </a:solidFill>
              <a:latin typeface="Rix고딕 M" pitchFamily="18" charset="-127"/>
              <a:ea typeface="Rix고딕 M" pitchFamily="18" charset="-127"/>
            </a:endParaRPr>
          </a:p>
        </p:txBody>
      </p:sp>
      <p:cxnSp>
        <p:nvCxnSpPr>
          <p:cNvPr id="39" name="직선 화살표 연결선 38"/>
          <p:cNvCxnSpPr>
            <a:stCxn id="31" idx="3"/>
            <a:endCxn id="49" idx="1"/>
          </p:cNvCxnSpPr>
          <p:nvPr/>
        </p:nvCxnSpPr>
        <p:spPr>
          <a:xfrm>
            <a:off x="2676494" y="3521267"/>
            <a:ext cx="1252564" cy="338283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87212" y="4167785"/>
            <a:ext cx="1728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rgbClr val="617E81"/>
                </a:solidFill>
                <a:latin typeface="Rix고딕 M" pitchFamily="18" charset="-127"/>
                <a:ea typeface="Rix고딕 M" pitchFamily="18" charset="-127"/>
              </a:rPr>
              <a:t>Web Server</a:t>
            </a:r>
          </a:p>
        </p:txBody>
      </p:sp>
      <p:cxnSp>
        <p:nvCxnSpPr>
          <p:cNvPr id="48" name="직선 화살표 연결선 47"/>
          <p:cNvCxnSpPr>
            <a:stCxn id="49" idx="3"/>
          </p:cNvCxnSpPr>
          <p:nvPr/>
        </p:nvCxnSpPr>
        <p:spPr>
          <a:xfrm flipV="1">
            <a:off x="5333053" y="3552220"/>
            <a:ext cx="1667839" cy="30733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9058" y="2490183"/>
            <a:ext cx="1403995" cy="27387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00892" y="1928802"/>
            <a:ext cx="1895475" cy="2266950"/>
          </a:xfrm>
          <a:prstGeom prst="rect">
            <a:avLst/>
          </a:prstGeom>
        </p:spPr>
      </p:pic>
      <p:pic>
        <p:nvPicPr>
          <p:cNvPr id="23" name="그림 22" descr="그림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84" y="4061819"/>
            <a:ext cx="785818" cy="649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사용기술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전체흐름도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바벨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(BARBEL)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691598"/>
            <a:ext cx="300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덤벨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(DUMBBELL)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286256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최댓값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MAX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max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최솟값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MIN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min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85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심박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(HEARTBEAT)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834474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줄넘기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(JUMPROPE)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357695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기록날짜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571636"/>
                <a:gridCol w="1928826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시리얼 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기기이름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제조일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MANUFACTUR_DATE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manufacture_date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가격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PRICE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price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구매제품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(PRODUCT)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834474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기기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(REGISTER)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357695"/>
          <a:ext cx="8501122" cy="17859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등록일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register_date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 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시리얼 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SERIAL_NUM(FK2)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serial_num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3574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거리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달리기</a:t>
            </a:r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(RUN)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43240" y="3977350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윗몸일으키기</a:t>
            </a:r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Rix고딕 EB" pitchFamily="18" charset="-127"/>
                <a:ea typeface="Rix고딕 EB" pitchFamily="18" charset="-127"/>
              </a:rPr>
              <a:t>(SITUP)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357158" y="4500570"/>
          <a:ext cx="8501122" cy="214314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 설명선 22"/>
          <p:cNvSpPr/>
          <p:nvPr/>
        </p:nvSpPr>
        <p:spPr>
          <a:xfrm>
            <a:off x="6357950" y="5158260"/>
            <a:ext cx="2786018" cy="1714512"/>
          </a:xfrm>
          <a:prstGeom prst="wedgeRectCallout">
            <a:avLst>
              <a:gd name="adj1" fmla="val -63978"/>
              <a:gd name="adj2" fmla="val -228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-32" y="-71462"/>
            <a:ext cx="2857520" cy="1785950"/>
          </a:xfrm>
          <a:prstGeom prst="wedgeRectCallout">
            <a:avLst>
              <a:gd name="adj1" fmla="val 62913"/>
              <a:gd name="adj2" fmla="val -215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 설명선 18"/>
          <p:cNvSpPr/>
          <p:nvPr/>
        </p:nvSpPr>
        <p:spPr>
          <a:xfrm>
            <a:off x="6357950" y="1670244"/>
            <a:ext cx="2786050" cy="1758756"/>
          </a:xfrm>
          <a:prstGeom prst="wedgeRectCallout">
            <a:avLst>
              <a:gd name="adj1" fmla="val -63978"/>
              <a:gd name="adj2" fmla="val -2283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재광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215174" y="4960665"/>
            <a:ext cx="1928826" cy="1897335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 descr="윤성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</a:blip>
          <a:stretch>
            <a:fillRect/>
          </a:stretch>
        </p:blipFill>
        <p:spPr>
          <a:xfrm>
            <a:off x="285720" y="35833"/>
            <a:ext cx="1550288" cy="1678655"/>
          </a:xfrm>
          <a:prstGeom prst="rect">
            <a:avLst/>
          </a:prstGeom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2" name="사각형 설명선 21"/>
          <p:cNvSpPr/>
          <p:nvPr/>
        </p:nvSpPr>
        <p:spPr>
          <a:xfrm>
            <a:off x="-32" y="3414252"/>
            <a:ext cx="2857520" cy="1785950"/>
          </a:xfrm>
          <a:prstGeom prst="wedgeRectCallout">
            <a:avLst>
              <a:gd name="adj1" fmla="val 62913"/>
              <a:gd name="adj2" fmla="val -2154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KakaoTalk_20180627_182100993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714"/>
          <a:stretch>
            <a:fillRect/>
          </a:stretch>
        </p:blipFill>
        <p:spPr>
          <a:xfrm>
            <a:off x="0" y="3429000"/>
            <a:ext cx="1736716" cy="1785950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3431294" y="3630043"/>
            <a:ext cx="41411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정은아</a:t>
            </a:r>
            <a:r>
              <a:rPr lang="ko-KR" altLang="en-US" sz="16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팀원</a:t>
            </a:r>
            <a:endParaRPr lang="en-US" altLang="ko-KR" sz="1600" spc="-3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  <a:p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웹서버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전자공학부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r>
              <a:rPr lang="en-US" altLang="ko-KR" spc="-150" dirty="0" smtClean="0">
                <a:latin typeface="경기천년제목 Light" pitchFamily="18" charset="-127"/>
                <a:ea typeface="경기천년제목 Light" pitchFamily="18" charset="-127"/>
              </a:rPr>
              <a:t>dorocy.jung@gmail.com</a:t>
            </a:r>
          </a:p>
          <a:p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740" y="1857364"/>
            <a:ext cx="59293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        </a:t>
            </a:r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itchFamily="18" charset="-127"/>
                <a:ea typeface="경기천년제목 Bold" pitchFamily="18" charset="-127"/>
              </a:rPr>
              <a:t>최태용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itchFamily="18" charset="-127"/>
                <a:ea typeface="경기천년제목 Bold" pitchFamily="18" charset="-127"/>
              </a:rPr>
              <a:t>팀원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</a:t>
            </a:r>
            <a:endParaRPr lang="en-US" altLang="ko-KR" sz="3200" spc="9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r"/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하드웨어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컴퓨터공학부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/>
            <a:r>
              <a:rPr lang="en-US" sz="1600" dirty="0" smtClean="0"/>
              <a:t>                                         </a:t>
            </a:r>
            <a:r>
              <a:rPr lang="en-US" sz="1600" dirty="0" smtClean="0">
                <a:latin typeface="경기천년제목 Light" pitchFamily="18" charset="-127"/>
                <a:ea typeface="경기천년제목 Light" pitchFamily="18" charset="-127"/>
              </a:rPr>
              <a:t>attaqoosal@gmail.com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r"/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496" y="5280740"/>
            <a:ext cx="5929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          </a:t>
            </a:r>
            <a:r>
              <a:rPr lang="ko-KR" altLang="en-US" sz="3200" spc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장재광</a:t>
            </a:r>
            <a:r>
              <a:rPr lang="ko-KR" altLang="en-US" sz="1600" spc="-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팀원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  </a:t>
            </a:r>
            <a:r>
              <a:rPr lang="ko-KR" altLang="en-US" sz="32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 </a:t>
            </a:r>
            <a:endParaRPr lang="en-US" altLang="ko-KR" sz="3200" spc="9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r"/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	 |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안드로이드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컴퓨터공학부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/>
            <a:r>
              <a:rPr lang="en-US" sz="1600" dirty="0" smtClean="0"/>
              <a:t>                                             </a:t>
            </a:r>
            <a:r>
              <a:rPr lang="en-US" sz="1600" dirty="0" smtClean="0">
                <a:latin typeface="경기천년제목 Light" pitchFamily="18" charset="-127"/>
                <a:ea typeface="경기천년제목 Light" pitchFamily="18" charset="-127"/>
              </a:rPr>
              <a:t>doublejk3661@gmail.com</a:t>
            </a:r>
            <a:endParaRPr lang="en-US" altLang="ko-KR" sz="16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r"/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282" y="2143116"/>
            <a:ext cx="292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000" dirty="0" err="1" smtClean="0">
                <a:latin typeface="배달의민족 연성" pitchFamily="50" charset="-127"/>
                <a:ea typeface="배달의민족 연성" pitchFamily="50" charset="-127"/>
              </a:rPr>
              <a:t>Nachfolge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!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</a:p>
          <a:p>
            <a:pPr algn="ctr"/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나를 따르라</a:t>
            </a:r>
            <a:endParaRPr lang="ko-KR" altLang="en-US" sz="20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72066" y="363660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000" dirty="0" err="1" smtClean="0">
                <a:latin typeface="배달의민족 연성" pitchFamily="50" charset="-127"/>
                <a:ea typeface="배달의민족 연성" pitchFamily="50" charset="-127"/>
              </a:rPr>
              <a:t>지혜있는</a:t>
            </a:r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 자는 궁창의 별과 같이 빛날 것이요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</a:p>
          <a:p>
            <a:pPr algn="ctr"/>
            <a:r>
              <a:rPr lang="en-US" altLang="ko-KR" sz="1200" dirty="0" smtClean="0">
                <a:latin typeface="배달의민족 연성" pitchFamily="50" charset="-127"/>
                <a:ea typeface="배달의민족 연성" pitchFamily="50" charset="-127"/>
              </a:rPr>
              <a:t>(</a:t>
            </a:r>
            <a:r>
              <a:rPr lang="ko-KR" altLang="en-US" sz="1200" dirty="0" err="1" smtClean="0">
                <a:latin typeface="배달의민족 연성" pitchFamily="50" charset="-127"/>
                <a:ea typeface="배달의민족 연성" pitchFamily="50" charset="-127"/>
              </a:rPr>
              <a:t>다니엘</a:t>
            </a:r>
            <a:r>
              <a:rPr lang="ko-KR" altLang="en-US" sz="12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1200" dirty="0" smtClean="0">
                <a:latin typeface="배달의민족 연성" pitchFamily="50" charset="-127"/>
                <a:ea typeface="배달의민족 연성" pitchFamily="50" charset="-127"/>
              </a:rPr>
              <a:t>12:13)</a:t>
            </a:r>
            <a:endParaRPr lang="ko-KR" altLang="en-US" sz="28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14678" y="214290"/>
            <a:ext cx="414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spc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김윤성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itchFamily="18" charset="-127"/>
                <a:ea typeface="경기천년제목V Bold" pitchFamily="18" charset="-127"/>
              </a:rPr>
              <a:t>팀장</a:t>
            </a:r>
            <a:endParaRPr lang="en-US" altLang="ko-KR" sz="28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V Bold" pitchFamily="18" charset="-127"/>
              <a:ea typeface="경기천년제목V Bold" pitchFamily="18" charset="-127"/>
            </a:endParaRPr>
          </a:p>
          <a:p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|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하드웨어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설계        </a:t>
            </a:r>
            <a:r>
              <a:rPr lang="en-US" altLang="ko-KR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| </a:t>
            </a:r>
            <a:r>
              <a:rPr lang="ko-KR" altLang="en-US" sz="1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itchFamily="18" charset="-127"/>
                <a:ea typeface="경기천년제목 Medium" pitchFamily="18" charset="-127"/>
              </a:rPr>
              <a:t>화학공학부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r>
              <a:rPr lang="en-US" sz="1400" dirty="0" smtClean="0">
                <a:latin typeface="경기천년제목 Light" pitchFamily="18" charset="-127"/>
                <a:ea typeface="경기천년제목 Light" pitchFamily="18" charset="-127"/>
              </a:rPr>
              <a:t>arshade719@gmail.com</a:t>
            </a:r>
            <a:endParaRPr lang="en-US" altLang="ko-KR" sz="1400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842772" y="1687294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845042" y="3429000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KakaoTalk_20180627_192344198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786710" y="1729260"/>
            <a:ext cx="1296146" cy="1714488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직선 연결선 37"/>
          <p:cNvCxnSpPr/>
          <p:nvPr/>
        </p:nvCxnSpPr>
        <p:spPr>
          <a:xfrm>
            <a:off x="2842740" y="5171420"/>
            <a:ext cx="6286512" cy="15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43570" y="3857628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Don’t be afraid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en-US" altLang="ko-KR" sz="2000" dirty="0" smtClean="0">
                <a:latin typeface="배달의민족 연성" pitchFamily="50" charset="-127"/>
                <a:ea typeface="배달의민족 연성" pitchFamily="50" charset="-127"/>
              </a:rPr>
              <a:t> </a:t>
            </a:r>
            <a:r>
              <a:rPr lang="ko-KR" altLang="en-US" sz="2000" dirty="0" smtClean="0">
                <a:latin typeface="배달의민족 연성" pitchFamily="50" charset="-127"/>
                <a:ea typeface="배달의민족 연성" pitchFamily="50" charset="-127"/>
              </a:rPr>
              <a:t>두려워 </a:t>
            </a:r>
            <a:r>
              <a:rPr lang="ko-KR" altLang="en-US" sz="2000" dirty="0" err="1" smtClean="0">
                <a:latin typeface="배달의민족 연성" pitchFamily="50" charset="-127"/>
                <a:ea typeface="배달의민족 연성" pitchFamily="50" charset="-127"/>
              </a:rPr>
              <a:t>하지말자</a:t>
            </a:r>
            <a:endParaRPr lang="ko-KR" altLang="en-US" sz="2000" dirty="0">
              <a:solidFill>
                <a:srgbClr val="0070C0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5691862"/>
            <a:ext cx="335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“</a:t>
            </a:r>
            <a:r>
              <a:rPr lang="ko-KR" altLang="en-US" sz="2400" dirty="0" err="1" smtClean="0">
                <a:latin typeface="배달의민족 연성" pitchFamily="50" charset="-127"/>
                <a:ea typeface="배달의민족 연성" pitchFamily="50" charset="-127"/>
              </a:rPr>
              <a:t>진인사대천명</a:t>
            </a:r>
            <a:r>
              <a:rPr lang="en-US" altLang="ko-KR" sz="28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”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678219" y="4786322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TextBox 42"/>
          <p:cNvSpPr txBox="1"/>
          <p:nvPr/>
        </p:nvSpPr>
        <p:spPr>
          <a:xfrm rot="1065314">
            <a:off x="4772050" y="5288011"/>
            <a:ext cx="3357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혼란스럽다</a:t>
            </a:r>
            <a:r>
              <a:rPr lang="en-US" altLang="ko-KR" sz="2000" dirty="0" smtClean="0">
                <a:solidFill>
                  <a:srgbClr val="0070C0"/>
                </a:solidFill>
                <a:latin typeface="배달의민족 연성" pitchFamily="50" charset="-127"/>
                <a:ea typeface="배달의민족 연성" pitchFamily="50" charset="-127"/>
              </a:rPr>
              <a:t> </a:t>
            </a:r>
            <a:endParaRPr lang="en-US" altLang="ko-KR" sz="2000" dirty="0" smtClean="0"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82806" y="1311117"/>
            <a:ext cx="1932465" cy="127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TextBox 44"/>
          <p:cNvSpPr txBox="1"/>
          <p:nvPr/>
        </p:nvSpPr>
        <p:spPr>
          <a:xfrm rot="1304896">
            <a:off x="4918671" y="1668337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!!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죄송합니다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0917" y="3143248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Box 46"/>
          <p:cNvSpPr txBox="1"/>
          <p:nvPr/>
        </p:nvSpPr>
        <p:spPr>
          <a:xfrm rot="20534686" flipH="1">
            <a:off x="947619" y="3679246"/>
            <a:ext cx="33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쉬면안돼요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~</a:t>
            </a:r>
            <a:endParaRPr lang="en-US" altLang="ko-KR" sz="2000" dirty="0" smtClean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</p:txBody>
      </p:sp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2798" y="-95746"/>
            <a:ext cx="1948075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TextBox 48"/>
          <p:cNvSpPr txBox="1"/>
          <p:nvPr/>
        </p:nvSpPr>
        <p:spPr>
          <a:xfrm rot="20534686" flipH="1">
            <a:off x="909705" y="286364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우리 아들</a:t>
            </a:r>
            <a:endParaRPr lang="en-US" altLang="ko-KR" sz="2000" dirty="0" smtClean="0">
              <a:solidFill>
                <a:schemeClr val="bg1"/>
              </a:solidFill>
              <a:latin typeface="배달의민족 연성" pitchFamily="50" charset="-127"/>
              <a:ea typeface="배달의민족 연성" pitchFamily="50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보고싶다</a:t>
            </a:r>
            <a:r>
              <a:rPr lang="en-US" altLang="ko-KR" sz="2000" dirty="0" smtClean="0">
                <a:solidFill>
                  <a:schemeClr val="bg1"/>
                </a:solidFill>
                <a:latin typeface="배달의민족 연성" pitchFamily="50" charset="-127"/>
                <a:ea typeface="배달의민족 연성" pitchFamily="50" charset="-127"/>
              </a:rPr>
              <a:t>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68389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값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VALUE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value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14678" y="976954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수면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(SLEEP)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57158" y="4000505"/>
          <a:ext cx="8501122" cy="235745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기록일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횟수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거리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dist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칼로리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67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USER_ID(FK1)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14678" y="3477285"/>
            <a:ext cx="3214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걷기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(WALK)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43240" y="928670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사용자</a:t>
            </a:r>
            <a:r>
              <a:rPr lang="en-US" altLang="ko-KR" sz="2400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(USERS)</a:t>
            </a:r>
            <a:endParaRPr lang="ko-KR" altLang="en-US" sz="2400" dirty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57158" y="1571612"/>
          <a:ext cx="8501122" cy="35719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2000264"/>
                <a:gridCol w="1428760"/>
                <a:gridCol w="2071702"/>
                <a:gridCol w="1500198"/>
              </a:tblGrid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물리이름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도메인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데이터타입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널허용</a:t>
                      </a:r>
                      <a:endParaRPr lang="en-US" sz="1800" dirty="0">
                        <a:solidFill>
                          <a:schemeClr val="bg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사용자아이디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USER_ID(PK)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NOT 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비밀번호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PW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wdate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이름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NAME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생년월일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BIRTH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kcal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성별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GENDER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user_id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키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HEIGHT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height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몸무게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weight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전화번호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TEL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tel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VARCHAR2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7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사용자체크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U_CHECK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u_check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NUMBER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617E81"/>
                          </a:solidFill>
                          <a:latin typeface="Rix고딕 B" pitchFamily="18" charset="-127"/>
                          <a:ea typeface="Rix고딕 B" pitchFamily="18" charset="-127"/>
                        </a:rPr>
                        <a:t>NULL</a:t>
                      </a:r>
                      <a:endParaRPr lang="en-US" sz="1400" dirty="0">
                        <a:solidFill>
                          <a:srgbClr val="617E81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–DB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설계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WALK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861048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RUN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36510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187732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최대심박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MAX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max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최소심박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min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HEARTBEAT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501008"/>
            <a:ext cx="3000396" cy="453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JUMPROPE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00506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SITUP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3861048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DUMBBELL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36510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1122" cy="219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횟수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거리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dist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칼로리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kcal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BARBERLL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95740" y="4272583"/>
            <a:ext cx="3000396" cy="45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SLEEP</a:t>
            </a:r>
          </a:p>
        </p:txBody>
      </p:sp>
      <p:graphicFrame>
        <p:nvGraphicFramePr>
          <p:cNvPr id="23" name="표 14"/>
          <p:cNvGraphicFramePr>
            <a:graphicFrameLocks noGrp="1"/>
          </p:cNvGraphicFramePr>
          <p:nvPr/>
        </p:nvGraphicFramePr>
        <p:xfrm>
          <a:off x="391358" y="4744881"/>
          <a:ext cx="8501122" cy="15644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3074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숙면도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VALUE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value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57158" y="1500174"/>
          <a:ext cx="8505873" cy="31288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0198"/>
                <a:gridCol w="1647825"/>
                <a:gridCol w="1571636"/>
                <a:gridCol w="2286016"/>
                <a:gridCol w="1500198"/>
              </a:tblGrid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물리이름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도메인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데이터타입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800">
                          <a:solidFill>
                            <a:schemeClr val="bg1"/>
                          </a:solidFill>
                          <a:latin typeface="Rix고딕 B"/>
                          <a:ea typeface="Rix고딕 B"/>
                        </a:rPr>
                        <a:t>널허용</a:t>
                      </a:r>
                      <a:endParaRPr lang="en-US" sz="1800">
                        <a:solidFill>
                          <a:schemeClr val="bg1"/>
                        </a:solidFill>
                        <a:latin typeface="Rix고딕 B"/>
                        <a:ea typeface="Rix고딕 B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17E81">
                        <a:alpha val="77000"/>
                      </a:srgbClr>
                    </a:solidFill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번호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NUM(PK)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num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NOT 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사용자아이디</a:t>
                      </a:r>
                      <a:endParaRPr lang="en-US" sz="1400">
                        <a:solidFill>
                          <a:srgbClr val="617E81"/>
                        </a:solidFill>
                        <a:latin typeface="Rix고딕 M"/>
                        <a:ea typeface="Rix고딕 M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user_id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날짜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date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TEXT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만보기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WALK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walk_count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달리기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RUN_COUNT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run_count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아령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DUMBBELL_COUNT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dumbbell_count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역기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VARBELL_COUNT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varbell_count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줄넘기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3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JUMPROPE_COUNT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jumprope_count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28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윗몸일으키기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SITUP_COUNT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situp_count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INTEGER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rgbClr val="617E81"/>
                          </a:solidFill>
                          <a:latin typeface="Rix고딕 M"/>
                          <a:ea typeface="Rix고딕 M"/>
                        </a:rPr>
                        <a:t>NULL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286116" y="976954"/>
            <a:ext cx="2286016" cy="44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rgbClr val="617E81"/>
                </a:solidFill>
                <a:latin typeface="Rix고딕 EB"/>
                <a:ea typeface="Rix고딕 EB"/>
              </a:rPr>
              <a:t>GOAL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72" y="500042"/>
            <a:ext cx="7858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sqlite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DB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357298"/>
            <a:ext cx="7623879" cy="5176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E-R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다이어그램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56"/>
          <p:cNvGrpSpPr/>
          <p:nvPr/>
        </p:nvGrpSpPr>
        <p:grpSpPr>
          <a:xfrm>
            <a:off x="857224" y="1804562"/>
            <a:ext cx="2050855" cy="2789582"/>
            <a:chOff x="695325" y="1196721"/>
            <a:chExt cx="2448306" cy="2169819"/>
          </a:xfrm>
        </p:grpSpPr>
        <p:sp>
          <p:nvSpPr>
            <p:cNvPr id="70" name="TextBox 69"/>
            <p:cNvSpPr txBox="1"/>
            <p:nvPr/>
          </p:nvSpPr>
          <p:spPr>
            <a:xfrm>
              <a:off x="695325" y="1196721"/>
              <a:ext cx="2448306" cy="909711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  <a:endParaRPr lang="en-US" altLang="ko-KR" sz="2000" b="1" dirty="0"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0161" y="1456697"/>
              <a:ext cx="2268569" cy="239398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5325" y="2456829"/>
              <a:ext cx="2448306" cy="909711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07608" y="2742581"/>
              <a:ext cx="2268569" cy="239398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SPI.transfer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</p:grpSp>
      <p:sp>
        <p:nvSpPr>
          <p:cNvPr id="156" name="TextBox 155"/>
          <p:cNvSpPr txBox="1"/>
          <p:nvPr/>
        </p:nvSpPr>
        <p:spPr>
          <a:xfrm>
            <a:off x="737521" y="6858001"/>
            <a:ext cx="135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그룹 157"/>
          <p:cNvGrpSpPr/>
          <p:nvPr/>
        </p:nvGrpSpPr>
        <p:grpSpPr>
          <a:xfrm>
            <a:off x="6209634" y="1733124"/>
            <a:ext cx="2077142" cy="2954226"/>
            <a:chOff x="695325" y="1196720"/>
            <a:chExt cx="2448306" cy="2264774"/>
          </a:xfrm>
        </p:grpSpPr>
        <p:sp>
          <p:nvSpPr>
            <p:cNvPr id="159" name="TextBox 158"/>
            <p:cNvSpPr txBox="1"/>
            <p:nvPr/>
          </p:nvSpPr>
          <p:spPr>
            <a:xfrm>
              <a:off x="695325" y="1196720"/>
              <a:ext cx="2448306" cy="896603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/>
                <a:t>SETUP() </a:t>
              </a:r>
              <a:r>
                <a:rPr lang="en-US" altLang="ko-KR" sz="1400" b="1" dirty="0" smtClean="0"/>
                <a:t>{</a:t>
              </a:r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r>
                <a:rPr lang="en-US" altLang="ko-KR" sz="1400" b="1" dirty="0"/>
                <a:t>}</a:t>
              </a:r>
              <a:endParaRPr lang="en-US" altLang="ko-KR" sz="1200" b="1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815276" y="1464687"/>
              <a:ext cx="2268568" cy="23594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5325" y="2564891"/>
              <a:ext cx="2448306" cy="896603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}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15274" y="2813256"/>
              <a:ext cx="2268570" cy="23594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SPDR</a:t>
              </a:r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928662" y="4876396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300527" y="4947834"/>
            <a:ext cx="1843373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slave</a:t>
            </a:r>
          </a:p>
        </p:txBody>
      </p:sp>
      <p:cxnSp>
        <p:nvCxnSpPr>
          <p:cNvPr id="168" name="직선 연결선 167"/>
          <p:cNvCxnSpPr>
            <a:endCxn id="163" idx="1"/>
          </p:cNvCxnSpPr>
          <p:nvPr/>
        </p:nvCxnSpPr>
        <p:spPr>
          <a:xfrm rot="16200000" flipH="1">
            <a:off x="2818924" y="3978504"/>
            <a:ext cx="441490" cy="3761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64" idx="3"/>
          </p:cNvCxnSpPr>
          <p:nvPr/>
        </p:nvCxnSpPr>
        <p:spPr>
          <a:xfrm flipV="1">
            <a:off x="5811048" y="3995663"/>
            <a:ext cx="500351" cy="104337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4109621" y="4885149"/>
            <a:ext cx="1701427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digitalWrite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(SS)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227763" y="4233454"/>
            <a:ext cx="1701427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SPI.transfer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(0~16)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직선 연결선 140"/>
          <p:cNvCxnSpPr/>
          <p:nvPr/>
        </p:nvCxnSpPr>
        <p:spPr>
          <a:xfrm>
            <a:off x="7058475" y="250030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4929190" y="4355447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4914676" y="1427148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2227928" y="4500570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>
            <a:off x="2628660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endCxn id="133" idx="1"/>
          </p:cNvCxnSpPr>
          <p:nvPr/>
        </p:nvCxnSpPr>
        <p:spPr>
          <a:xfrm flipV="1">
            <a:off x="6857984" y="1196489"/>
            <a:ext cx="400747" cy="23224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 flipV="1">
            <a:off x="2643174" y="1857364"/>
            <a:ext cx="2286016" cy="500066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그룹 137"/>
          <p:cNvGrpSpPr/>
          <p:nvPr/>
        </p:nvGrpSpPr>
        <p:grpSpPr>
          <a:xfrm>
            <a:off x="527744" y="1430712"/>
            <a:ext cx="1836230" cy="1738938"/>
            <a:chOff x="695325" y="1196721"/>
            <a:chExt cx="2448306" cy="1738938"/>
          </a:xfrm>
          <a:solidFill>
            <a:srgbClr val="F0D18C"/>
          </a:solidFill>
        </p:grpSpPr>
        <p:sp>
          <p:nvSpPr>
            <p:cNvPr id="70" name="TextBox 69"/>
            <p:cNvSpPr txBox="1"/>
            <p:nvPr/>
          </p:nvSpPr>
          <p:spPr>
            <a:xfrm>
              <a:off x="695325" y="1196721"/>
              <a:ext cx="2448306" cy="1738938"/>
            </a:xfrm>
            <a:prstGeom prst="rect">
              <a:avLst/>
            </a:prstGeom>
            <a:grpFill/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/>
                <a:t>SETUP() </a:t>
              </a:r>
              <a:r>
                <a:rPr lang="en-US" altLang="ko-KR" sz="1400" b="1" dirty="0" smtClean="0"/>
                <a:t>{</a:t>
              </a:r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1400" b="1" dirty="0"/>
            </a:p>
            <a:p>
              <a:pPr>
                <a:defRPr/>
              </a:pPr>
              <a:endParaRPr lang="en-US" altLang="ko-KR" sz="800" b="1" dirty="0"/>
            </a:p>
            <a:p>
              <a:pPr>
                <a:defRPr/>
              </a:pPr>
              <a:r>
                <a:rPr lang="en-US" altLang="ko-KR" sz="1400" b="1" dirty="0"/>
                <a:t>}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1962" y="1510069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rtc.set_clock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79409" y="1858506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bg1"/>
                  </a:solidFill>
                </a:rPr>
                <a:t>beep()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79409" y="2215696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SPI.begin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</p:grpSp>
      <p:grpSp>
        <p:nvGrpSpPr>
          <p:cNvPr id="3" name="그룹 138"/>
          <p:cNvGrpSpPr/>
          <p:nvPr/>
        </p:nvGrpSpPr>
        <p:grpSpPr>
          <a:xfrm>
            <a:off x="521494" y="3286124"/>
            <a:ext cx="1836230" cy="2677656"/>
            <a:chOff x="695325" y="3429000"/>
            <a:chExt cx="2448306" cy="2677656"/>
          </a:xfrm>
        </p:grpSpPr>
        <p:sp>
          <p:nvSpPr>
            <p:cNvPr id="71" name="TextBox 70"/>
            <p:cNvSpPr txBox="1"/>
            <p:nvPr/>
          </p:nvSpPr>
          <p:spPr>
            <a:xfrm>
              <a:off x="695325" y="3429000"/>
              <a:ext cx="2448306" cy="2677656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61962" y="371646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79409" y="4082408"/>
              <a:ext cx="2268568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opening_logo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79409" y="443084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initial_display_dr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79409" y="478803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mini_clock_dr()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79409" y="514522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battery_dr()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79409" y="550241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SPI.transfer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직선 연결선 94"/>
          <p:cNvCxnSpPr/>
          <p:nvPr/>
        </p:nvCxnSpPr>
        <p:spPr>
          <a:xfrm>
            <a:off x="2627757" y="38534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139"/>
          <p:cNvGrpSpPr/>
          <p:nvPr/>
        </p:nvGrpSpPr>
        <p:grpSpPr>
          <a:xfrm>
            <a:off x="3000365" y="2204848"/>
            <a:ext cx="1714512" cy="3389317"/>
            <a:chOff x="3881994" y="2204847"/>
            <a:chExt cx="2286015" cy="3389317"/>
          </a:xfrm>
        </p:grpSpPr>
        <p:sp>
          <p:nvSpPr>
            <p:cNvPr id="85" name="TextBox 84"/>
            <p:cNvSpPr txBox="1"/>
            <p:nvPr/>
          </p:nvSpPr>
          <p:spPr>
            <a:xfrm>
              <a:off x="3899439" y="2204847"/>
              <a:ext cx="2268570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walk_dr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9439" y="2569274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dumbbell_dr()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99440" y="2933701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barbell_dr()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99439" y="3298127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jumprope_dr()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99439" y="3693795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running_dr()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9439" y="4058222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heartbeat_dr()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99439" y="4447985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temperature_dr()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99439" y="4849750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chemeClr val="tx1"/>
                  </a:solidFill>
                </a:rPr>
                <a:t>sleep_dr()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81994" y="5286387"/>
              <a:ext cx="2268569" cy="30777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dirty="0" err="1">
                  <a:solidFill>
                    <a:schemeClr val="tx1"/>
                  </a:solidFill>
                </a:rPr>
                <a:t>clock_dr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</p:txBody>
        </p:sp>
      </p:grpSp>
      <p:grpSp>
        <p:nvGrpSpPr>
          <p:cNvPr id="6" name="그룹 140"/>
          <p:cNvGrpSpPr/>
          <p:nvPr/>
        </p:nvGrpSpPr>
        <p:grpSpPr>
          <a:xfrm>
            <a:off x="5138214" y="1286113"/>
            <a:ext cx="1702070" cy="3204460"/>
            <a:chOff x="6850951" y="1286113"/>
            <a:chExt cx="2269427" cy="3204460"/>
          </a:xfrm>
        </p:grpSpPr>
        <p:sp>
          <p:nvSpPr>
            <p:cNvPr id="109" name="TextBox 108"/>
            <p:cNvSpPr txBox="1"/>
            <p:nvPr/>
          </p:nvSpPr>
          <p:spPr>
            <a:xfrm>
              <a:off x="6851808" y="1286113"/>
              <a:ext cx="2268570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b,m,c,k_dr()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51808" y="1711976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u8g.footprint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850951" y="206082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u8g.dumbbell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850951" y="242087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u8g.barbell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850951" y="278091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u8gjumprope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850951" y="314096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u8g.running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850951" y="3501009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u8g.heartbeat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850951" y="386105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u8g.temperature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50951" y="4213574"/>
              <a:ext cx="2268570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u8g.sleep</a:t>
              </a: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7258731" y="1057989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/>
              <a:t>u8g.bluetooth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245120" y="1477232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u8g.message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245120" y="1895189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u8g.call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245120" y="2341340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u8g.kakao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21494" y="6215082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cxnSp>
        <p:nvCxnSpPr>
          <p:cNvPr id="107" name="꺾인 연결선 106"/>
          <p:cNvCxnSpPr/>
          <p:nvPr/>
        </p:nvCxnSpPr>
        <p:spPr>
          <a:xfrm rot="5400000">
            <a:off x="3465108" y="2892818"/>
            <a:ext cx="292895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꺾인 연결선 117"/>
          <p:cNvCxnSpPr/>
          <p:nvPr/>
        </p:nvCxnSpPr>
        <p:spPr>
          <a:xfrm rot="5400000">
            <a:off x="1100397" y="3885693"/>
            <a:ext cx="308634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 rot="5400000">
            <a:off x="6515475" y="1955718"/>
            <a:ext cx="108758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348" y="225032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1. 2. 3. 4. 5</a:t>
            </a:r>
            <a:endParaRPr lang="ko-KR" altLang="en-US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발음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컨셉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전달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경쟁사와의 차별화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카테고리와의 부합도</a:t>
            </a:r>
          </a:p>
          <a:p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   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이미지 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신뢰</a:t>
            </a:r>
            <a:r>
              <a:rPr lang="en-US" altLang="ko-KR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ko-KR" alt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7224" y="2500306"/>
            <a:ext cx="278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rPr>
              <a:t>Contents</a:t>
            </a:r>
            <a:endParaRPr lang="ko-KR" altLang="en-US" sz="4000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경기천년제목 Bold" pitchFamily="18" charset="-127"/>
              <a:ea typeface="경기천년제목 Bold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28662" y="2498718"/>
            <a:ext cx="2643206" cy="158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928662" y="3284536"/>
            <a:ext cx="2643206" cy="1588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643570" y="1357298"/>
            <a:ext cx="3214710" cy="411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소개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팀원소개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주제선정 배경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대표기능</a:t>
            </a: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사용기술 및 기능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전제 구조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명세서        </a:t>
            </a: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 </a:t>
            </a:r>
            <a:r>
              <a:rPr lang="ko-KR" altLang="en-US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세부사항</a:t>
            </a: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시연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  <a:p>
            <a:pPr>
              <a:lnSpc>
                <a:spcPct val="120000"/>
              </a:lnSpc>
            </a:pPr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발전방향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  <a:p>
            <a:pPr>
              <a:lnSpc>
                <a:spcPct val="120000"/>
              </a:lnSpc>
            </a:pPr>
            <a:endParaRPr lang="en-US" altLang="ko-KR" sz="12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0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회고</a:t>
            </a:r>
            <a:endParaRPr lang="en-US" altLang="ko-KR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|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9190" y="1214422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1</a:t>
            </a:r>
            <a:endParaRPr lang="ko-KR" altLang="en-US" sz="5400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2073019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2</a:t>
            </a:r>
            <a:endParaRPr lang="ko-KR" altLang="en-US" sz="5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29190" y="2931616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3</a:t>
            </a:r>
            <a:endParaRPr lang="ko-KR" altLang="en-US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4929190" y="3790213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4</a:t>
            </a:r>
            <a:endParaRPr lang="ko-KR" altLang="en-US" sz="5400" dirty="0"/>
          </a:p>
        </p:txBody>
      </p:sp>
      <p:sp>
        <p:nvSpPr>
          <p:cNvPr id="19" name="TextBox 18"/>
          <p:cNvSpPr txBox="1"/>
          <p:nvPr/>
        </p:nvSpPr>
        <p:spPr>
          <a:xfrm>
            <a:off x="4929190" y="4648810"/>
            <a:ext cx="642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5</a:t>
            </a:r>
            <a:endParaRPr lang="ko-KR" alt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직선 연결선 64"/>
          <p:cNvCxnSpPr/>
          <p:nvPr/>
        </p:nvCxnSpPr>
        <p:spPr>
          <a:xfrm>
            <a:off x="5072066" y="500063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058211" y="5770436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645337" y="2343575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227928" y="4500570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628660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 rot="5400000">
            <a:off x="1100397" y="3885693"/>
            <a:ext cx="308634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2143108" y="1657480"/>
            <a:ext cx="3214710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627757" y="38534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9"/>
          <p:cNvGrpSpPr/>
          <p:nvPr/>
        </p:nvGrpSpPr>
        <p:grpSpPr>
          <a:xfrm>
            <a:off x="3013448" y="2204848"/>
            <a:ext cx="1629990" cy="3358539"/>
            <a:chOff x="3899439" y="2204847"/>
            <a:chExt cx="2268570" cy="3358539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5" name="TextBox 84"/>
            <p:cNvSpPr txBox="1"/>
            <p:nvPr/>
          </p:nvSpPr>
          <p:spPr>
            <a:xfrm>
              <a:off x="3899439" y="2204847"/>
              <a:ext cx="2268570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walk_dr()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899439" y="2569274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dumbbell_dr()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99440" y="2933701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barbell_dr()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99439" y="3298127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jumprope_dr()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899439" y="3693795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running_dr()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899439" y="4058222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heartbeat_dr()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99439" y="4447985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temperature_dr()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899439" y="4849750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sleep_dr()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899440" y="5286387"/>
              <a:ext cx="2268569" cy="276999"/>
            </a:xfrm>
            <a:prstGeom prst="rect">
              <a:avLst/>
            </a:prstGeom>
            <a:grp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clock_dr()</a:t>
              </a:r>
            </a:p>
          </p:txBody>
        </p:sp>
      </p:grpSp>
      <p:grpSp>
        <p:nvGrpSpPr>
          <p:cNvPr id="3" name="그룹 150"/>
          <p:cNvGrpSpPr/>
          <p:nvPr/>
        </p:nvGrpSpPr>
        <p:grpSpPr>
          <a:xfrm>
            <a:off x="5429256" y="4853136"/>
            <a:ext cx="2842421" cy="1004756"/>
            <a:chOff x="6888099" y="5077540"/>
            <a:chExt cx="4932902" cy="1004756"/>
          </a:xfrm>
        </p:grpSpPr>
        <p:sp>
          <p:nvSpPr>
            <p:cNvPr id="109" name="TextBox 108"/>
            <p:cNvSpPr txBox="1"/>
            <p:nvPr/>
          </p:nvSpPr>
          <p:spPr>
            <a:xfrm>
              <a:off x="6888099" y="5077540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rtc.getDOWStr</a:t>
              </a:r>
              <a:r>
                <a:rPr lang="en-US" altLang="ko-KR" sz="1200" dirty="0"/>
                <a:t>()</a:t>
              </a: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9156668" y="5276183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9552432" y="5077682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/>
                <a:t>u8g.drawStr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9552432" y="5437632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u8g.drawStr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9552432" y="5805297"/>
              <a:ext cx="2268569" cy="276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u8g.drawStr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888099" y="5420201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rtc.getDateStr()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888099" y="5780246"/>
              <a:ext cx="2268569" cy="276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rtc.getTimeStr()</a:t>
              </a:r>
            </a:p>
          </p:txBody>
        </p:sp>
        <p:cxnSp>
          <p:nvCxnSpPr>
            <p:cNvPr id="145" name="직선 연결선 144"/>
            <p:cNvCxnSpPr/>
            <p:nvPr/>
          </p:nvCxnSpPr>
          <p:spPr>
            <a:xfrm>
              <a:off x="9156668" y="5564219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직선 연결선 145"/>
            <p:cNvCxnSpPr/>
            <p:nvPr/>
          </p:nvCxnSpPr>
          <p:spPr>
            <a:xfrm>
              <a:off x="9156668" y="5924264"/>
              <a:ext cx="395763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그룹 151"/>
          <p:cNvGrpSpPr/>
          <p:nvPr/>
        </p:nvGrpSpPr>
        <p:grpSpPr>
          <a:xfrm>
            <a:off x="521494" y="1149840"/>
            <a:ext cx="1836230" cy="1738938"/>
            <a:chOff x="695325" y="1196721"/>
            <a:chExt cx="2448306" cy="1738938"/>
          </a:xfrm>
        </p:grpSpPr>
        <p:sp>
          <p:nvSpPr>
            <p:cNvPr id="153" name="TextBox 152"/>
            <p:cNvSpPr txBox="1"/>
            <p:nvPr/>
          </p:nvSpPr>
          <p:spPr>
            <a:xfrm>
              <a:off x="695325" y="1196721"/>
              <a:ext cx="2448306" cy="1738938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700" b="1" dirty="0"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79409" y="147561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rtc.set_clock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79409" y="183280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beep()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79409" y="218999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SPI.begin()</a:t>
              </a:r>
            </a:p>
          </p:txBody>
        </p:sp>
      </p:grpSp>
      <p:grpSp>
        <p:nvGrpSpPr>
          <p:cNvPr id="6" name="그룹 156"/>
          <p:cNvGrpSpPr/>
          <p:nvPr/>
        </p:nvGrpSpPr>
        <p:grpSpPr>
          <a:xfrm>
            <a:off x="521494" y="3000372"/>
            <a:ext cx="1836230" cy="2677656"/>
            <a:chOff x="695325" y="3429000"/>
            <a:chExt cx="2448306" cy="2677656"/>
          </a:xfrm>
        </p:grpSpPr>
        <p:sp>
          <p:nvSpPr>
            <p:cNvPr id="158" name="TextBox 157"/>
            <p:cNvSpPr txBox="1"/>
            <p:nvPr/>
          </p:nvSpPr>
          <p:spPr>
            <a:xfrm>
              <a:off x="695325" y="3429000"/>
              <a:ext cx="2448306" cy="2677656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79409" y="371475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millis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79409" y="407194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</a:rPr>
                <a:t>opening_logo</a:t>
              </a:r>
              <a:r>
                <a:rPr lang="en-US" altLang="ko-KR" sz="1200" dirty="0">
                  <a:solidFill>
                    <a:schemeClr val="bg1"/>
                  </a:solidFill>
                </a:rPr>
                <a:t>()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79409" y="442913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initial_display_dr()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79409" y="478632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mini_clock_dr()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79409" y="514351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battery_dr()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79409" y="5500702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>
                  <a:solidFill>
                    <a:schemeClr val="bg1"/>
                  </a:solidFill>
                </a:rPr>
                <a:t>SPI.transfer</a:t>
              </a:r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521494" y="5866645"/>
            <a:ext cx="1836230" cy="338554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5072067" y="1196722"/>
            <a:ext cx="1285884" cy="979705"/>
            <a:chOff x="4922830" y="1196722"/>
            <a:chExt cx="1701427" cy="979705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6" name="TextBox 165"/>
            <p:cNvSpPr txBox="1"/>
            <p:nvPr/>
          </p:nvSpPr>
          <p:spPr>
            <a:xfrm>
              <a:off x="4922830" y="1196722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rtc.setDOW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922830" y="1539383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rtc.setTime()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4922830" y="1899428"/>
              <a:ext cx="1701427" cy="276999"/>
            </a:xfrm>
            <a:prstGeom prst="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rtc.setDate()</a:t>
              </a:r>
            </a:p>
          </p:txBody>
        </p:sp>
      </p:grpSp>
      <p:cxnSp>
        <p:nvCxnSpPr>
          <p:cNvPr id="60" name="직선 연결선 59"/>
          <p:cNvCxnSpPr/>
          <p:nvPr/>
        </p:nvCxnSpPr>
        <p:spPr>
          <a:xfrm>
            <a:off x="4643438" y="5429264"/>
            <a:ext cx="428628" cy="158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꺾인 연결선 60"/>
          <p:cNvCxnSpPr/>
          <p:nvPr/>
        </p:nvCxnSpPr>
        <p:spPr>
          <a:xfrm rot="5400000">
            <a:off x="4679554" y="5393148"/>
            <a:ext cx="785818" cy="79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직선 연결선 169"/>
          <p:cNvCxnSpPr/>
          <p:nvPr/>
        </p:nvCxnSpPr>
        <p:spPr>
          <a:xfrm>
            <a:off x="3335174" y="4362261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5388351" y="4362261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361133" y="3962782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685174" y="3786190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u8g.drawStr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740931" y="3786190"/>
            <a:ext cx="170142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 err="1"/>
              <a:t>rtc.getTimeStr</a:t>
            </a:r>
            <a:r>
              <a:rPr lang="en-US" altLang="ko-KR" sz="1200" dirty="0"/>
              <a:t>()</a:t>
            </a:r>
          </a:p>
        </p:txBody>
      </p:sp>
      <p:grpSp>
        <p:nvGrpSpPr>
          <p:cNvPr id="2" name="그룹 154"/>
          <p:cNvGrpSpPr/>
          <p:nvPr/>
        </p:nvGrpSpPr>
        <p:grpSpPr>
          <a:xfrm>
            <a:off x="1500166" y="1338455"/>
            <a:ext cx="1836230" cy="1815882"/>
            <a:chOff x="695325" y="1196721"/>
            <a:chExt cx="2448306" cy="1815882"/>
          </a:xfrm>
        </p:grpSpPr>
        <p:sp>
          <p:nvSpPr>
            <p:cNvPr id="156" name="TextBox 155"/>
            <p:cNvSpPr txBox="1"/>
            <p:nvPr/>
          </p:nvSpPr>
          <p:spPr>
            <a:xfrm>
              <a:off x="695325" y="1196721"/>
              <a:ext cx="2448306" cy="1815882"/>
            </a:xfrm>
            <a:prstGeom prst="rect">
              <a:avLst/>
            </a:prstGeom>
            <a:solidFill>
              <a:srgbClr val="F0D18C"/>
            </a:solidFill>
            <a:ln>
              <a:solidFill>
                <a:srgbClr val="F0D18C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SETUP() </a:t>
              </a:r>
              <a:r>
                <a:rPr lang="en-US" altLang="ko-KR" sz="1400" b="1" dirty="0" smtClean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100" b="1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tx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79409" y="1590260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rtc.set_clock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79409" y="193869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beep()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79409" y="2295887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SPI.begin()</a:t>
              </a:r>
            </a:p>
          </p:txBody>
        </p:sp>
      </p:grpSp>
      <p:grpSp>
        <p:nvGrpSpPr>
          <p:cNvPr id="3" name="그룹 159"/>
          <p:cNvGrpSpPr/>
          <p:nvPr/>
        </p:nvGrpSpPr>
        <p:grpSpPr>
          <a:xfrm>
            <a:off x="1500166" y="3250544"/>
            <a:ext cx="1836230" cy="2893100"/>
            <a:chOff x="695325" y="3429000"/>
            <a:chExt cx="2448306" cy="2893100"/>
          </a:xfrm>
        </p:grpSpPr>
        <p:sp>
          <p:nvSpPr>
            <p:cNvPr id="161" name="TextBox 160"/>
            <p:cNvSpPr txBox="1"/>
            <p:nvPr/>
          </p:nvSpPr>
          <p:spPr>
            <a:xfrm>
              <a:off x="695325" y="3429000"/>
              <a:ext cx="2448306" cy="2893100"/>
            </a:xfrm>
            <a:prstGeom prst="rect">
              <a:avLst/>
            </a:prstGeom>
            <a:solidFill>
              <a:srgbClr val="7E9B9E"/>
            </a:solidFill>
            <a:ln>
              <a:solidFill>
                <a:srgbClr val="7E9B9E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LOOP() 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{</a:t>
              </a: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 smtClean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endParaRPr lang="en-US" altLang="ko-KR" sz="9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endParaRPr>
            </a:p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경기천년제목 Light" pitchFamily="18" charset="-127"/>
                  <a:ea typeface="경기천년제목 Light" pitchFamily="18" charset="-127"/>
                </a:rPr>
                <a:t>}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779409" y="371646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millis()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79409" y="407365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opening_logo()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779409" y="443084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dirty="0" err="1"/>
                <a:t>initial_display_dr</a:t>
              </a:r>
              <a:r>
                <a:rPr lang="en-US" altLang="ko-KR" sz="1200" dirty="0"/>
                <a:t>()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779409" y="478803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mini_clock_dr()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79409" y="514522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battery_dr()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79409" y="5502415"/>
              <a:ext cx="2268569" cy="276999"/>
            </a:xfrm>
            <a:prstGeom prst="rect">
              <a:avLst/>
            </a:prstGeom>
            <a:solidFill>
              <a:srgbClr val="82A1DA"/>
            </a:solidFill>
            <a:ln>
              <a:solidFill>
                <a:srgbClr val="82A1DA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/>
                <a:t>SPI.transfer</a:t>
              </a:r>
            </a:p>
          </p:txBody>
        </p:sp>
      </p:grpSp>
      <p:sp>
        <p:nvSpPr>
          <p:cNvPr id="168" name="TextBox 167"/>
          <p:cNvSpPr txBox="1"/>
          <p:nvPr/>
        </p:nvSpPr>
        <p:spPr>
          <a:xfrm>
            <a:off x="1500166" y="6264495"/>
            <a:ext cx="1836230" cy="307777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경기천년제목 Light" pitchFamily="18" charset="-127"/>
                <a:ea typeface="경기천년제목 Light" pitchFamily="18" charset="-127"/>
              </a:rPr>
              <a:t>master</a:t>
            </a:r>
          </a:p>
        </p:txBody>
      </p:sp>
      <p:cxnSp>
        <p:nvCxnSpPr>
          <p:cNvPr id="93" name="직선 연결선 92"/>
          <p:cNvCxnSpPr/>
          <p:nvPr/>
        </p:nvCxnSpPr>
        <p:spPr>
          <a:xfrm>
            <a:off x="3336094" y="3930207"/>
            <a:ext cx="40483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3740931" y="4218244"/>
            <a:ext cx="170142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readVcc()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685174" y="4642678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u8g.battery_2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685174" y="4218244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u8g.battery_full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685174" y="5074732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685174" y="5442396"/>
            <a:ext cx="170142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/>
              <a:t>u8g.battery_0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연결선 109"/>
          <p:cNvCxnSpPr/>
          <p:nvPr/>
        </p:nvCxnSpPr>
        <p:spPr>
          <a:xfrm flipV="1">
            <a:off x="4386441" y="1070910"/>
            <a:ext cx="139192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8" name="직선 연결선 227"/>
          <p:cNvCxnSpPr/>
          <p:nvPr/>
        </p:nvCxnSpPr>
        <p:spPr>
          <a:xfrm>
            <a:off x="2168733" y="4934226"/>
            <a:ext cx="177218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6" name="직선 연결선 205"/>
          <p:cNvCxnSpPr/>
          <p:nvPr/>
        </p:nvCxnSpPr>
        <p:spPr>
          <a:xfrm flipV="1">
            <a:off x="1493659" y="2930708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5" name="직사각형 204"/>
          <p:cNvSpPr/>
          <p:nvPr/>
        </p:nvSpPr>
        <p:spPr>
          <a:xfrm>
            <a:off x="5247075" y="1555082"/>
            <a:ext cx="1759932" cy="992170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4977045" y="2422696"/>
            <a:ext cx="1709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>
            <a:off x="5130127" y="2887230"/>
            <a:ext cx="17095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3" name="직선 연결선 192"/>
          <p:cNvCxnSpPr/>
          <p:nvPr/>
        </p:nvCxnSpPr>
        <p:spPr>
          <a:xfrm>
            <a:off x="4896036" y="1915122"/>
            <a:ext cx="5401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9" name="직선 연결선 198"/>
          <p:cNvCxnSpPr>
            <a:endCxn id="197" idx="2"/>
          </p:cNvCxnSpPr>
          <p:nvPr/>
        </p:nvCxnSpPr>
        <p:spPr>
          <a:xfrm rot="16200000" flipV="1">
            <a:off x="5857416" y="2207351"/>
            <a:ext cx="554798" cy="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>
            <a:endCxn id="189" idx="3"/>
          </p:cNvCxnSpPr>
          <p:nvPr/>
        </p:nvCxnSpPr>
        <p:spPr>
          <a:xfrm rot="10800000">
            <a:off x="7110282" y="5322396"/>
            <a:ext cx="342514" cy="4531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2" name="직선 연결선 191"/>
          <p:cNvCxnSpPr/>
          <p:nvPr/>
        </p:nvCxnSpPr>
        <p:spPr>
          <a:xfrm rot="16200000" flipH="1">
            <a:off x="7697439" y="1496602"/>
            <a:ext cx="851620" cy="23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7" name="직선 연결선 186"/>
          <p:cNvCxnSpPr/>
          <p:nvPr/>
        </p:nvCxnSpPr>
        <p:spPr>
          <a:xfrm rot="10800000">
            <a:off x="1571605" y="1699098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 rot="10800000">
            <a:off x="2249531" y="1987130"/>
            <a:ext cx="76826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4" name="직선 연결선 183"/>
          <p:cNvCxnSpPr/>
          <p:nvPr/>
        </p:nvCxnSpPr>
        <p:spPr>
          <a:xfrm>
            <a:off x="6786600" y="4039358"/>
            <a:ext cx="567063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5517104" y="658748"/>
            <a:ext cx="1555225" cy="824327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5436210" y="3286125"/>
            <a:ext cx="1701428" cy="1528212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169" name="직선 연결선 168"/>
          <p:cNvCxnSpPr/>
          <p:nvPr/>
        </p:nvCxnSpPr>
        <p:spPr>
          <a:xfrm rot="10800000">
            <a:off x="7151494" y="2786145"/>
            <a:ext cx="2021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0" name="직선 연결선 169"/>
          <p:cNvCxnSpPr/>
          <p:nvPr/>
        </p:nvCxnSpPr>
        <p:spPr>
          <a:xfrm>
            <a:off x="7137850" y="2318093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 rot="10800000">
            <a:off x="7137639" y="1935184"/>
            <a:ext cx="20216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7137640" y="1467132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1571605" y="2328149"/>
            <a:ext cx="67792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3626895" y="2005637"/>
            <a:ext cx="351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3900" y="1195042"/>
            <a:ext cx="1647430" cy="3539430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LOOP() {</a:t>
            </a: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83900" y="1555083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menu()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83900" y="2131147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timeChange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90703" y="3355282"/>
            <a:ext cx="1640627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SPIDataSet()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83900" y="2743215"/>
            <a:ext cx="164718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3900" y="3924098"/>
            <a:ext cx="164743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BLEReceive()</a:t>
            </a:r>
          </a:p>
        </p:txBody>
      </p:sp>
      <p:cxnSp>
        <p:nvCxnSpPr>
          <p:cNvPr id="95" name="직선 연결선 94"/>
          <p:cNvCxnSpPr/>
          <p:nvPr/>
        </p:nvCxnSpPr>
        <p:spPr>
          <a:xfrm>
            <a:off x="2627757" y="406774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rot="5400000">
            <a:off x="2335958" y="2704973"/>
            <a:ext cx="1363677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629379" y="794547"/>
            <a:ext cx="122863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/>
              <a:t>menuSelect</a:t>
            </a:r>
            <a:endParaRPr lang="en-US" altLang="ko-KR" sz="1200" dirty="0"/>
          </a:p>
        </p:txBody>
      </p:sp>
      <p:sp>
        <p:nvSpPr>
          <p:cNvPr id="145" name="직사각형 144"/>
          <p:cNvSpPr/>
          <p:nvPr/>
        </p:nvSpPr>
        <p:spPr>
          <a:xfrm>
            <a:off x="3761910" y="1231046"/>
            <a:ext cx="1249063" cy="196510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761910" y="1331507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button1()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761910" y="1786039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button2()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761910" y="2239159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button3()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761910" y="2707211"/>
            <a:ext cx="124906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button4()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2383105" y="2347170"/>
            <a:ext cx="1243790" cy="1980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383104" y="2476176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TCButton1()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383104" y="2930708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TCButton2()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383105" y="3383828"/>
            <a:ext cx="124379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TCButton3()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83104" y="3851880"/>
            <a:ext cx="124379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TCButton4()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7299657" y="1231046"/>
            <a:ext cx="1674186" cy="4382907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72415" y="1314028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passometer()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2408698" y="1807110"/>
            <a:ext cx="1218197" cy="2769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/>
              <a:t>freezeMenu</a:t>
            </a:r>
            <a:endParaRPr lang="en-US" altLang="ko-KR" sz="1200" dirty="0"/>
          </a:p>
        </p:txBody>
      </p:sp>
      <p:cxnSp>
        <p:nvCxnSpPr>
          <p:cNvPr id="158" name="직선 연결선 157"/>
          <p:cNvCxnSpPr/>
          <p:nvPr/>
        </p:nvCxnSpPr>
        <p:spPr>
          <a:xfrm rot="16200000" flipH="1">
            <a:off x="1935006" y="2013623"/>
            <a:ext cx="62905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272654" y="168315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distance()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272654" y="218721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run_passometer()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272654" y="254725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 run_distance()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272654" y="3007774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dumbbell()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7272415" y="3447353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barbell()</a:t>
            </a:r>
          </a:p>
        </p:txBody>
      </p:sp>
      <p:cxnSp>
        <p:nvCxnSpPr>
          <p:cNvPr id="167" name="직선 연결선 166"/>
          <p:cNvCxnSpPr/>
          <p:nvPr/>
        </p:nvCxnSpPr>
        <p:spPr>
          <a:xfrm rot="16200000" flipH="1">
            <a:off x="6900952" y="1703819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1" name="직선 연결선 170"/>
          <p:cNvCxnSpPr/>
          <p:nvPr/>
        </p:nvCxnSpPr>
        <p:spPr>
          <a:xfrm rot="16200000" flipH="1">
            <a:off x="6900952" y="2554781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272415" y="3879400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jumprope()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272415" y="4311448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heartBeat()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5606781" y="1159039"/>
            <a:ext cx="1394111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5436211" y="3429000"/>
            <a:ext cx="1701428" cy="4924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300" dirty="0" err="1"/>
              <a:t>heartBeatInterruptSetup</a:t>
            </a:r>
            <a:r>
              <a:rPr lang="en-US" altLang="ko-KR" sz="1300" dirty="0"/>
              <a:t>()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436211" y="4080695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 err="1">
                <a:latin typeface="경기천년제목 Light" pitchFamily="18" charset="-127"/>
                <a:ea typeface="경기천년제목 Light" pitchFamily="18" charset="-127"/>
              </a:rPr>
              <a:t>ledFadeToBeat</a:t>
            </a:r>
            <a:r>
              <a:rPr lang="en-US" altLang="ko-KR" sz="12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436211" y="4429132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HBTotalCount()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272415" y="474349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situp()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7272654" y="5167954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sleep()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408854" y="5183896"/>
            <a:ext cx="1701428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BLESleepTransfer()</a:t>
            </a:r>
          </a:p>
        </p:txBody>
      </p:sp>
      <p:cxnSp>
        <p:nvCxnSpPr>
          <p:cNvPr id="190" name="직선 연결선 189"/>
          <p:cNvCxnSpPr>
            <a:endCxn id="145" idx="0"/>
          </p:cNvCxnSpPr>
          <p:nvPr/>
        </p:nvCxnSpPr>
        <p:spPr>
          <a:xfrm rot="16200000" flipH="1">
            <a:off x="4306373" y="1150978"/>
            <a:ext cx="16013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177" idx="3"/>
          </p:cNvCxnSpPr>
          <p:nvPr/>
        </p:nvCxnSpPr>
        <p:spPr>
          <a:xfrm flipV="1">
            <a:off x="7072329" y="1070910"/>
            <a:ext cx="1051039" cy="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5233630" y="1663095"/>
            <a:ext cx="1782086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BLEButtonTransfer()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5247076" y="2123737"/>
            <a:ext cx="1768640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SPI_Tran_initializer()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5247075" y="2707210"/>
            <a:ext cx="1759932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muteMusic()</a:t>
            </a:r>
          </a:p>
        </p:txBody>
      </p:sp>
      <p:cxnSp>
        <p:nvCxnSpPr>
          <p:cNvPr id="203" name="직선 연결선 202"/>
          <p:cNvCxnSpPr/>
          <p:nvPr/>
        </p:nvCxnSpPr>
        <p:spPr>
          <a:xfrm rot="16200000" flipH="1">
            <a:off x="4904914" y="2656845"/>
            <a:ext cx="46829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직선 연결선 206"/>
          <p:cNvCxnSpPr/>
          <p:nvPr/>
        </p:nvCxnSpPr>
        <p:spPr>
          <a:xfrm rot="16200000">
            <a:off x="926958" y="4165009"/>
            <a:ext cx="248355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8" name="직선 연결선 207"/>
          <p:cNvCxnSpPr/>
          <p:nvPr/>
        </p:nvCxnSpPr>
        <p:spPr>
          <a:xfrm>
            <a:off x="89502" y="6500834"/>
            <a:ext cx="804724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9" name="직선 연결선 208"/>
          <p:cNvCxnSpPr/>
          <p:nvPr/>
        </p:nvCxnSpPr>
        <p:spPr>
          <a:xfrm rot="16200000" flipH="1">
            <a:off x="7555895" y="5938681"/>
            <a:ext cx="116170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1952709" y="5155483"/>
            <a:ext cx="1647183" cy="276999"/>
          </a:xfrm>
          <a:prstGeom prst="rect">
            <a:avLst/>
          </a:prstGeom>
          <a:solidFill>
            <a:srgbClr val="82A1DA"/>
          </a:solidFill>
          <a:ln>
            <a:solidFill>
              <a:srgbClr val="82A1D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latin typeface="경기천년제목 Light" pitchFamily="18" charset="-127"/>
                <a:ea typeface="경기천년제목 Light" pitchFamily="18" charset="-127"/>
              </a:rPr>
              <a:t>dmpDataReady()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3818732" y="3488836"/>
            <a:ext cx="1539086" cy="29405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4042589" y="4506607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solidFill>
                  <a:schemeClr val="tx1"/>
                </a:solidFill>
              </a:rPr>
              <a:t>MPU9250.h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042589" y="496113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>
                <a:solidFill>
                  <a:schemeClr val="tx1"/>
                </a:solidFill>
              </a:rPr>
              <a:t>MPU9250.cpp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3857620" y="5354437"/>
            <a:ext cx="1500198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MPU9250_9Axis</a:t>
            </a:r>
          </a:p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_MotionApps41.h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042589" y="608095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TCButton4()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042589" y="4039359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I2Cdev.cpp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042589" y="3567577"/>
            <a:ext cx="1243791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>
                <a:solidFill>
                  <a:schemeClr val="tx1"/>
                </a:solidFill>
              </a:rPr>
              <a:t>I2Cdev.h</a:t>
            </a:r>
          </a:p>
        </p:txBody>
      </p:sp>
      <p:cxnSp>
        <p:nvCxnSpPr>
          <p:cNvPr id="229" name="직선 연결선 228"/>
          <p:cNvCxnSpPr/>
          <p:nvPr/>
        </p:nvCxnSpPr>
        <p:spPr>
          <a:xfrm rot="10800000">
            <a:off x="89502" y="3643314"/>
            <a:ext cx="10120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0" name="직선 연결선 229"/>
          <p:cNvCxnSpPr/>
          <p:nvPr/>
        </p:nvCxnSpPr>
        <p:spPr>
          <a:xfrm rot="16200000" flipV="1">
            <a:off x="-1350498" y="5068800"/>
            <a:ext cx="2880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214282" y="5572140"/>
            <a:ext cx="1836230" cy="366235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en-US"/>
            </a:pPr>
            <a:r>
              <a:rPr lang="en-US" altLang="ko-KR" dirty="0"/>
              <a:t>slave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직선 연결선 220"/>
          <p:cNvCxnSpPr/>
          <p:nvPr/>
        </p:nvCxnSpPr>
        <p:spPr>
          <a:xfrm>
            <a:off x="6524036" y="2519890"/>
            <a:ext cx="594066" cy="410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8" name="직선 연결선 217"/>
          <p:cNvCxnSpPr/>
          <p:nvPr/>
        </p:nvCxnSpPr>
        <p:spPr>
          <a:xfrm rot="5400000">
            <a:off x="3331574" y="1960099"/>
            <a:ext cx="11195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0" name="직선 연결선 219"/>
          <p:cNvCxnSpPr/>
          <p:nvPr/>
        </p:nvCxnSpPr>
        <p:spPr>
          <a:xfrm rot="16200000" flipH="1">
            <a:off x="5555446" y="1680205"/>
            <a:ext cx="55978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7" name="직사각형 216"/>
          <p:cNvSpPr/>
          <p:nvPr/>
        </p:nvSpPr>
        <p:spPr>
          <a:xfrm>
            <a:off x="5011868" y="1688343"/>
            <a:ext cx="1674186" cy="1803050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cxnSp>
        <p:nvCxnSpPr>
          <p:cNvPr id="215" name="직선 연결선 214"/>
          <p:cNvCxnSpPr/>
          <p:nvPr/>
        </p:nvCxnSpPr>
        <p:spPr>
          <a:xfrm>
            <a:off x="4741839" y="3132268"/>
            <a:ext cx="29682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6" name="직선 연결선 215"/>
          <p:cNvCxnSpPr/>
          <p:nvPr/>
        </p:nvCxnSpPr>
        <p:spPr>
          <a:xfrm rot="16200000" flipH="1">
            <a:off x="5598653" y="3611895"/>
            <a:ext cx="47337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1" name="직선 연결선 210"/>
          <p:cNvCxnSpPr/>
          <p:nvPr/>
        </p:nvCxnSpPr>
        <p:spPr>
          <a:xfrm rot="10800000">
            <a:off x="2662607" y="2520046"/>
            <a:ext cx="1012493" cy="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85786" y="1400311"/>
            <a:ext cx="1647430" cy="3108543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 lang="ko-KR"/>
            </a:pPr>
            <a:r>
              <a: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LOOP() {</a:t>
            </a: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endParaRPr lang="en-US" altLang="ko-KR" sz="1400" b="1" dirty="0">
              <a:solidFill>
                <a:schemeClr val="bg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/>
            </a:pPr>
            <a:r>
              <a:rPr lang="en-US" altLang="ko-KR" sz="1400" b="1" dirty="0"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}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85786" y="1760352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menu()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85786" y="2276947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timeChange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2589" y="3277079"/>
            <a:ext cx="1640627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SPIDataSet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85786" y="2777013"/>
            <a:ext cx="1647183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MPU_fifoBuffer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5786" y="3777145"/>
            <a:ext cx="1647430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 dirty="0" err="1">
                <a:latin typeface="경기천년제목 Light" pitchFamily="18" charset="-127"/>
                <a:ea typeface="경기천년제목 Light" pitchFamily="18" charset="-127"/>
              </a:rPr>
              <a:t>BLEReceive</a:t>
            </a:r>
            <a:r>
              <a:rPr lang="en-US" altLang="ko-KR" sz="1400" dirty="0">
                <a:latin typeface="경기천년제목 Light" pitchFamily="18" charset="-127"/>
                <a:ea typeface="경기천년제목 Light" pitchFamily="18" charset="-127"/>
              </a:rPr>
              <a:t>()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956084" y="1991195"/>
            <a:ext cx="1674186" cy="1100734"/>
          </a:xfrm>
          <a:prstGeom prst="rect">
            <a:avLst/>
          </a:prstGeom>
          <a:solidFill>
            <a:srgbClr val="CCDC30"/>
          </a:solidFill>
          <a:ln>
            <a:solidFill>
              <a:srgbClr val="CCD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984626" y="1760351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BLEPassTransfer()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984626" y="2336099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BLEHBTransfer()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4984626" y="2936306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BLEAllTransfer()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3040649" y="2948483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initializer()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27381" y="3667188"/>
            <a:ext cx="1815918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SPI_Tran_initializer();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929081" y="2156396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hbmeter_MAX()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928842" y="2588443"/>
            <a:ext cx="1701428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400">
                <a:latin typeface="경기천년제목 Light" pitchFamily="18" charset="-127"/>
                <a:ea typeface="경기천년제목 Light" pitchFamily="18" charset="-127"/>
              </a:rPr>
              <a:t>hbmeter_MIN()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013407" y="2336099"/>
            <a:ext cx="1701428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ko-KR"/>
            </a:pPr>
            <a:r>
              <a:rPr lang="en-US" altLang="ko-KR" sz="1200" dirty="0"/>
              <a:t>ISR(</a:t>
            </a:r>
            <a:r>
              <a:rPr lang="en-US" altLang="ko-KR" sz="1200" dirty="0" err="1"/>
              <a:t>SPI_STC_vect</a:t>
            </a:r>
            <a:r>
              <a:rPr lang="en-US" altLang="ko-KR" sz="1200" dirty="0"/>
              <a:t>)</a:t>
            </a:r>
          </a:p>
        </p:txBody>
      </p:sp>
      <p:cxnSp>
        <p:nvCxnSpPr>
          <p:cNvPr id="212" name="직선 연결선 211"/>
          <p:cNvCxnSpPr/>
          <p:nvPr/>
        </p:nvCxnSpPr>
        <p:spPr>
          <a:xfrm rot="10800000" flipV="1">
            <a:off x="2433216" y="3744315"/>
            <a:ext cx="229391" cy="3226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3" name="직선 연결선 212"/>
          <p:cNvCxnSpPr/>
          <p:nvPr/>
        </p:nvCxnSpPr>
        <p:spPr>
          <a:xfrm rot="16200000" flipH="1">
            <a:off x="2050504" y="3132211"/>
            <a:ext cx="122420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9" name="직선 연결선 218"/>
          <p:cNvCxnSpPr/>
          <p:nvPr/>
        </p:nvCxnSpPr>
        <p:spPr>
          <a:xfrm>
            <a:off x="3891363" y="1400311"/>
            <a:ext cx="194397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16168" y="5205905"/>
            <a:ext cx="1836230" cy="366235"/>
          </a:xfrm>
          <a:prstGeom prst="rect">
            <a:avLst/>
          </a:prstGeom>
          <a:solidFill>
            <a:schemeClr val="lt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lang="en-US"/>
            </a:pPr>
            <a:r>
              <a:rPr lang="en-US" altLang="ko-KR"/>
              <a:t>slave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en-US" altLang="ko-KR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&amp;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프로세스 관계도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142984"/>
            <a:ext cx="5229494" cy="13780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2910" y="2754590"/>
            <a:ext cx="5214974" cy="39605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917"/>
          <a:stretch>
            <a:fillRect/>
          </a:stretch>
        </p:blipFill>
        <p:spPr>
          <a:xfrm>
            <a:off x="571472" y="1142984"/>
            <a:ext cx="5286411" cy="4307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348" y="1000108"/>
            <a:ext cx="5014040" cy="5572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023563"/>
            <a:ext cx="5309374" cy="5620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034" y="1357298"/>
            <a:ext cx="6925809" cy="4621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910" y="1000108"/>
            <a:ext cx="5848749" cy="5631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1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소개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472" y="1071546"/>
            <a:ext cx="5357850" cy="5507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472" y="1214422"/>
            <a:ext cx="7464591" cy="3511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슬레이브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42910" y="928670"/>
          <a:ext cx="7572428" cy="226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03"/>
                <a:gridCol w="1740903"/>
                <a:gridCol w="4090622"/>
              </a:tblGrid>
              <a:tr h="310755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stdio.h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stdlib.h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String.h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기본라이브러리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U8glib.h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화면처리 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bitmap.h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화면처리 아이콘 모음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마스터-</a:t>
                      </a: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슬레이브</a:t>
                      </a: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데이터 통신용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011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#include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DS1302.h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시간처리 라이브러리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42910" y="3286124"/>
          <a:ext cx="7572428" cy="345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92"/>
                <a:gridCol w="2109492"/>
                <a:gridCol w="3353444"/>
              </a:tblGrid>
              <a:tr h="288782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전역변수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received[] 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 통신용 수신부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total 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SPI 값 종합 처리부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char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total_dr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[]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수신 데이터 표시버퍼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radix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정수데이터 진수 표시 처리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current_time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진행시간 저장 버퍼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save_time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저장 버퍼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a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count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보정값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count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millis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보정값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uint_32t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prev_stime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이전시간 저장 버퍼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save_check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시간저장 확인 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vcc_result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배터리량</a:t>
                      </a:r>
                      <a:r>
                        <a:rPr lang="ko-KR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체크 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04554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>
                          <a:latin typeface="Rix고딕 B" pitchFamily="18" charset="-127"/>
                          <a:ea typeface="Rix고딕 B" pitchFamily="18" charset="-127"/>
                        </a:rPr>
                        <a:t>speakerpin</a:t>
                      </a:r>
                      <a:endParaRPr lang="en-US" altLang="en-US" sz="10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beep음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스피커</a:t>
                      </a:r>
                      <a:r>
                        <a:rPr lang="en-US" altLang="en-US" sz="10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0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변수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1357298"/>
          <a:ext cx="7929618" cy="440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892"/>
                <a:gridCol w="2643206"/>
                <a:gridCol w="2857520"/>
              </a:tblGrid>
              <a:tr h="181610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전역변수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shour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smin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ssec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smon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sdate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uint16_t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syear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uint8_t*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sdow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시각정보 화면처리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downum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요일처리 순번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char*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vidow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String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output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날짜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Stiring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output2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 저장변수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메뉴 값 정수 처리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bc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버튼 체크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ac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버튼 체크 변수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acc_check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전압 측정 확인 변수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0034" y="928670"/>
          <a:ext cx="7715303" cy="290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235"/>
                <a:gridCol w="2190547"/>
                <a:gridCol w="3438521"/>
              </a:tblGrid>
              <a:tr h="318157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 gridSpan="3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1.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상태표시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opening_logo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FitMe 시작시 로고 출력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clock_dr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 출력 함수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mini_clock_dr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상태표시줄 시간 출력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battery_dr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상태표시줄 배터리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bluetooth_dr()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블루투스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연결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message_dr()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SMS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수신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상태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출력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call_dr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부재중 통화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22536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kakao_dr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카카오톡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수신 상태 출력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00034" y="3929066"/>
          <a:ext cx="7715304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855"/>
                <a:gridCol w="2214578"/>
                <a:gridCol w="3432871"/>
              </a:tblGrid>
              <a:tr h="181610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 gridSpan="3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2.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기능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walk_dr()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만보기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dumbbell_dr()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덤벨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barbell_dr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바벨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jumprope_dr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줄넘기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running_dr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달리기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heartbeat_dr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심박수 체크 기능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temperature_dr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윗몸일으키기 기능(온도기능에서 변경됨)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sleep_dr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수면체크 기능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00034" y="1659268"/>
          <a:ext cx="821537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16"/>
                <a:gridCol w="2571768"/>
                <a:gridCol w="3357586"/>
              </a:tblGrid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#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함수들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8161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자료형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자료명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3.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통신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및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처리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</a:t>
                      </a: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함수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in_sdow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요일저장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in_vidow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요일변경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insert_time()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시간정보 재처리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retime_dr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시간변경 재처리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initial_display_dr</a:t>
                      </a: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상황별 초기화면 처리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void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beep()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소리 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int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time_save()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저장처리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long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readVcc()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배터리 용량 체크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u8glib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u8g.firstPage()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화면 처리 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208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unsigned long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millis()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시간 계산 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  <a:tr h="177165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SPI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100" u="none" strike="noStrike">
                          <a:latin typeface="Rix고딕 B" pitchFamily="18" charset="-127"/>
                          <a:ea typeface="Rix고딕 B" pitchFamily="18" charset="-127"/>
                        </a:rPr>
                        <a:t>digitalWrite</a:t>
                      </a:r>
                      <a:endParaRPr lang="en-US" altLang="en-US" sz="1100" b="0" i="0" u="none" strike="noStrike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100" u="none" strike="noStrike" dirty="0" err="1">
                          <a:latin typeface="Rix고딕 B" pitchFamily="18" charset="-127"/>
                          <a:ea typeface="Rix고딕 B" pitchFamily="18" charset="-127"/>
                        </a:rPr>
                        <a:t>슬레이브</a:t>
                      </a:r>
                      <a:r>
                        <a:rPr lang="ko-KR" altLang="en-US" sz="1100" u="none" strike="noStrike" dirty="0">
                          <a:latin typeface="Rix고딕 B" pitchFamily="18" charset="-127"/>
                          <a:ea typeface="Rix고딕 B" pitchFamily="18" charset="-127"/>
                        </a:rPr>
                        <a:t> 선택함수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HW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라이브러리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마스터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dumbbell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571612"/>
            <a:ext cx="8020051" cy="49458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8860" y="1071546"/>
            <a:ext cx="435771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덤벨</a:t>
            </a:r>
            <a:r>
              <a:rPr lang="en-US" altLang="ko-KR" sz="24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(DumbbellController.java)</a:t>
            </a:r>
            <a:endParaRPr lang="ko-KR" altLang="en-US" sz="2400" dirty="0"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472" y="1285860"/>
            <a:ext cx="3631752" cy="4071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124" y="1285860"/>
            <a:ext cx="3786214" cy="407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285860"/>
            <a:ext cx="4501077" cy="35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56" y="1214422"/>
            <a:ext cx="3071834" cy="527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28" y="1214422"/>
            <a:ext cx="5000660" cy="505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E9B9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43438" y="1853038"/>
            <a:ext cx="4286280" cy="4714908"/>
          </a:xfrm>
          <a:prstGeom prst="rect">
            <a:avLst/>
          </a:prstGeom>
          <a:solidFill>
            <a:srgbClr val="7E9B9E">
              <a:alpha val="50000"/>
            </a:srgbClr>
          </a:solidFill>
          <a:ln w="38100" cap="sq">
            <a:solidFill>
              <a:srgbClr val="7E9B9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642910" y="214290"/>
            <a:ext cx="78581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경기천년제목 Medium" pitchFamily="18" charset="-127"/>
                <a:ea typeface="경기천년제목 Medium" pitchFamily="18" charset="-127"/>
              </a:rPr>
              <a:t>주제 선정 배경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88882" y="1857364"/>
            <a:ext cx="4286280" cy="4714908"/>
          </a:xfrm>
          <a:prstGeom prst="rect">
            <a:avLst/>
          </a:prstGeom>
          <a:solidFill>
            <a:srgbClr val="C2C2C2">
              <a:alpha val="50000"/>
            </a:srgbClr>
          </a:solidFill>
          <a:ln w="38100" cap="sq">
            <a:solidFill>
              <a:srgbClr val="C2C2C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0" y="989224"/>
            <a:ext cx="9144000" cy="0"/>
          </a:xfrm>
          <a:prstGeom prst="line">
            <a:avLst/>
          </a:prstGeom>
          <a:ln>
            <a:solidFill>
              <a:srgbClr val="F0D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856540" y="938427"/>
            <a:ext cx="3442660" cy="50797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43438" y="1204238"/>
            <a:ext cx="4286280" cy="553998"/>
          </a:xfrm>
          <a:prstGeom prst="rect">
            <a:avLst/>
          </a:prstGeom>
          <a:solidFill>
            <a:srgbClr val="7E9B9E"/>
          </a:solidFill>
          <a:ln>
            <a:solidFill>
              <a:srgbClr val="7E9B9E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2.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사용자의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낮은 만족도</a:t>
            </a:r>
            <a:endParaRPr lang="ko-KR" altLang="en-US" sz="2400" b="1" dirty="0">
              <a:solidFill>
                <a:srgbClr val="F0D18C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00427" y="1200567"/>
            <a:ext cx="4284000" cy="609398"/>
          </a:xfrm>
          <a:prstGeom prst="rect">
            <a:avLst/>
          </a:prstGeom>
          <a:solidFill>
            <a:srgbClr val="C2C2C2"/>
          </a:solidFill>
          <a:ln>
            <a:solidFill>
              <a:srgbClr val="C2C2C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1. </a:t>
            </a:r>
            <a:r>
              <a:rPr lang="ko-KR" altLang="en-US" sz="2400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</a:rPr>
              <a:t>사용자의 증가</a:t>
            </a:r>
            <a:endParaRPr lang="ko-KR" altLang="en-US" sz="2400" b="1" dirty="0">
              <a:solidFill>
                <a:srgbClr val="0070C0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71472" y="2000240"/>
            <a:ext cx="3429024" cy="3071834"/>
            <a:chOff x="642910" y="1928802"/>
            <a:chExt cx="3357586" cy="3357586"/>
          </a:xfrm>
        </p:grpSpPr>
        <p:pic>
          <p:nvPicPr>
            <p:cNvPr id="1026" name="Picture 2" descr="http://file2.nocutnews.co.kr/newsroom/image/2015/12/22/20151222081535179777.jpg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52797" b="4807"/>
            <a:stretch>
              <a:fillRect/>
            </a:stretch>
          </p:blipFill>
          <p:spPr bwMode="auto">
            <a:xfrm>
              <a:off x="642910" y="1928802"/>
              <a:ext cx="3357586" cy="3357586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3220638" y="4739026"/>
              <a:ext cx="779858" cy="235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출처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=</a:t>
              </a:r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노컷뉴스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083054" y="2017605"/>
            <a:ext cx="3489474" cy="3324203"/>
            <a:chOff x="5083054" y="1895658"/>
            <a:chExt cx="3489474" cy="3324203"/>
          </a:xfrm>
        </p:grpSpPr>
        <p:pic>
          <p:nvPicPr>
            <p:cNvPr id="1027" name="Picture 2"/>
            <p:cNvPicPr>
              <a:picLocks noChangeAspect="1" noChangeArrowheads="1"/>
            </p:cNvPicPr>
            <p:nvPr/>
          </p:nvPicPr>
          <p:blipFill>
            <a:blip r:embed="rId3"/>
            <a:srcRect l="49341" b="1182"/>
            <a:stretch>
              <a:fillRect/>
            </a:stretch>
          </p:blipFill>
          <p:spPr bwMode="auto">
            <a:xfrm>
              <a:off x="5083054" y="1895658"/>
              <a:ext cx="3489474" cy="3319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7442090" y="4989029"/>
              <a:ext cx="113043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자료</a:t>
              </a:r>
              <a:r>
                <a:rPr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=</a:t>
              </a:r>
              <a:r>
                <a:rPr lang="ko-KR" altLang="en-US" sz="9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Light" pitchFamily="18" charset="-127"/>
                  <a:ea typeface="경기천년제목 Light" pitchFamily="18" charset="-127"/>
                </a:rPr>
                <a:t>마케팅인사이트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285720" y="5536844"/>
            <a:ext cx="40005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사용자가 매년 증가하고 있으며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개발을 향한 기업의 투자가 늘어나고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사용자의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수요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가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확산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됨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0" name="矩形 17"/>
          <p:cNvSpPr/>
          <p:nvPr/>
        </p:nvSpPr>
        <p:spPr>
          <a:xfrm>
            <a:off x="4714876" y="5572140"/>
            <a:ext cx="40005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스마트워치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사용자는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배터리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가격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, 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기능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부분에서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불편함을 느껴  실제로 사용한 후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불만족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평가가 높음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10" y="1214422"/>
            <a:ext cx="3071834" cy="298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7752" y="930017"/>
            <a:ext cx="3544540" cy="292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4286255"/>
            <a:ext cx="2928958" cy="2438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20" y="3895200"/>
            <a:ext cx="3214710" cy="286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1285860"/>
            <a:ext cx="2968138" cy="23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3782516"/>
            <a:ext cx="2857531" cy="286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0430" y="1163637"/>
            <a:ext cx="1928826" cy="5551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43570" y="1208756"/>
            <a:ext cx="2846690" cy="379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701177"/>
            <a:ext cx="3857652" cy="4085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0703" y="2143117"/>
            <a:ext cx="4840453" cy="321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1571612"/>
            <a:ext cx="3595840" cy="179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612"/>
            <a:ext cx="3598960" cy="17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348" y="3571876"/>
            <a:ext cx="3386656" cy="2688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20" y="1142984"/>
            <a:ext cx="4286250" cy="228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4876" y="1571612"/>
            <a:ext cx="4305300" cy="371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078" y="3571876"/>
            <a:ext cx="4286250" cy="32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4" y="1558775"/>
            <a:ext cx="42862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2776"/>
            <a:ext cx="43053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751273"/>
            <a:ext cx="42957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6971" y="1784714"/>
            <a:ext cx="42957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4" y="1383214"/>
            <a:ext cx="3286148" cy="150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3372" y="1428736"/>
            <a:ext cx="4303587" cy="442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33" y="3214686"/>
            <a:ext cx="3319119" cy="285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6314" y="571480"/>
            <a:ext cx="3328988" cy="6132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7" y="1285860"/>
            <a:ext cx="2920385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58" y="3071810"/>
            <a:ext cx="2857520" cy="317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8992" y="1000108"/>
            <a:ext cx="2854854" cy="5781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388" y="1268760"/>
            <a:ext cx="2594317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7950" y="3864034"/>
            <a:ext cx="2629073" cy="149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643438" y="1857364"/>
            <a:ext cx="4286280" cy="4714908"/>
          </a:xfrm>
          <a:prstGeom prst="rect">
            <a:avLst/>
          </a:prstGeom>
          <a:solidFill>
            <a:srgbClr val="F7E5BD">
              <a:alpha val="60000"/>
            </a:srgbClr>
          </a:solidFill>
          <a:ln w="38100" cap="sq">
            <a:solidFill>
              <a:srgbClr val="F0D18C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4643438" y="1198404"/>
            <a:ext cx="4286280" cy="609398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4. </a:t>
            </a:r>
            <a:r>
              <a:rPr lang="ko-KR" altLang="en-US" sz="2400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웨어러블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 기기의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경기천년제목 Medium" pitchFamily="18" charset="-127"/>
                <a:ea typeface="경기천년제목 Medium" pitchFamily="18" charset="-127"/>
              </a:rPr>
              <a:t>다양한 형태</a:t>
            </a:r>
            <a:endParaRPr lang="ko-KR" altLang="en-US" sz="2400" b="1" dirty="0">
              <a:solidFill>
                <a:srgbClr val="0070C0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14282" y="1857364"/>
            <a:ext cx="4286280" cy="4714908"/>
          </a:xfrm>
          <a:prstGeom prst="rect">
            <a:avLst/>
          </a:prstGeom>
          <a:solidFill>
            <a:srgbClr val="617E81">
              <a:alpha val="50000"/>
            </a:srgbClr>
          </a:solidFill>
          <a:ln w="38100" cap="sq">
            <a:solidFill>
              <a:srgbClr val="617E8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pic>
        <p:nvPicPr>
          <p:cNvPr id="33809" name="Picture 17" descr="C:\Users\kosta\Downloads\icons8-monitor-6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3929066"/>
            <a:ext cx="720000" cy="720000"/>
          </a:xfrm>
          <a:prstGeom prst="rect">
            <a:avLst/>
          </a:prstGeom>
          <a:noFill/>
        </p:spPr>
      </p:pic>
      <p:sp>
        <p:nvSpPr>
          <p:cNvPr id="29" name="矩形 17"/>
          <p:cNvSpPr/>
          <p:nvPr/>
        </p:nvSpPr>
        <p:spPr>
          <a:xfrm>
            <a:off x="357158" y="4929198"/>
            <a:ext cx="400052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단순한 시계 및 </a:t>
            </a:r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알람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기능에서 벗어나 다양한 </a:t>
            </a:r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센서와결합을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통해 수면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운동</a:t>
            </a:r>
            <a:r>
              <a:rPr lang="en-US" altLang="ko-KR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체온 등을 측정하여 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개인의 건강을 실시간으로 확인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1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단순한 기기에서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헬스케어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용품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으로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새로운 부가가치 창출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910" y="214290"/>
            <a:ext cx="78581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경기천년제목 Medium" pitchFamily="18" charset="-127"/>
                <a:ea typeface="경기천년제목 Medium" pitchFamily="18" charset="-127"/>
              </a:rPr>
              <a:t>주제 선정 배경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0" y="989224"/>
            <a:ext cx="9144000" cy="0"/>
          </a:xfrm>
          <a:prstGeom prst="line">
            <a:avLst/>
          </a:prstGeom>
          <a:ln>
            <a:solidFill>
              <a:srgbClr val="F0D1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856540" y="938427"/>
            <a:ext cx="3442660" cy="50797"/>
          </a:xfrm>
          <a:prstGeom prst="rect">
            <a:avLst/>
          </a:prstGeom>
          <a:solidFill>
            <a:srgbClr val="F0D18C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4282" y="1200567"/>
            <a:ext cx="4284000" cy="553998"/>
          </a:xfrm>
          <a:prstGeom prst="rect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ko-KR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3.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Light" pitchFamily="18" charset="-127"/>
                <a:ea typeface="경기천년제목 Light" pitchFamily="18" charset="-127"/>
              </a:rPr>
              <a:t>센서결합을 통한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2400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발전가능성 확대</a:t>
            </a:r>
            <a:endParaRPr lang="ko-KR" altLang="en-US" sz="2400" b="1" dirty="0">
              <a:solidFill>
                <a:srgbClr val="F0D18C"/>
              </a:solidFill>
              <a:latin typeface="경기천년제목 Medium" pitchFamily="18" charset="-127"/>
              <a:ea typeface="경기천년제목 Mediu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596" y="2000240"/>
            <a:ext cx="3857652" cy="928694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794" name="Picture 2" descr="C:\Users\kosta\Downloads\icons8-heart-with-pulse-4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214554"/>
            <a:ext cx="500066" cy="500066"/>
          </a:xfrm>
          <a:prstGeom prst="rect">
            <a:avLst/>
          </a:prstGeom>
          <a:noFill/>
        </p:spPr>
      </p:pic>
      <p:pic>
        <p:nvPicPr>
          <p:cNvPr id="33796" name="Picture 4" descr="C:\Users\kosta\Downloads\icons8-exercise-6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28" y="2214220"/>
            <a:ext cx="500400" cy="500400"/>
          </a:xfrm>
          <a:prstGeom prst="rect">
            <a:avLst/>
          </a:prstGeom>
          <a:noFill/>
        </p:spPr>
      </p:pic>
      <p:pic>
        <p:nvPicPr>
          <p:cNvPr id="33797" name="Picture 5" descr="C:\Users\kosta\Downloads\icons8-sit-ups-3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08" y="2214554"/>
            <a:ext cx="500066" cy="500066"/>
          </a:xfrm>
          <a:prstGeom prst="rect">
            <a:avLst/>
          </a:prstGeom>
          <a:noFill/>
        </p:spPr>
      </p:pic>
      <p:pic>
        <p:nvPicPr>
          <p:cNvPr id="33798" name="Picture 6" descr="C:\Users\kosta\Downloads\icons8-trainers-filled-50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488" y="2214220"/>
            <a:ext cx="500400" cy="500400"/>
          </a:xfrm>
          <a:prstGeom prst="rect">
            <a:avLst/>
          </a:prstGeom>
          <a:noFill/>
        </p:spPr>
      </p:pic>
      <p:pic>
        <p:nvPicPr>
          <p:cNvPr id="33799" name="Picture 7" descr="C:\Users\kosta\Downloads\icons8-sun-filled-50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868" y="2214220"/>
            <a:ext cx="500400" cy="500400"/>
          </a:xfrm>
          <a:prstGeom prst="rect">
            <a:avLst/>
          </a:prstGeom>
          <a:noFill/>
        </p:spPr>
      </p:pic>
      <p:pic>
        <p:nvPicPr>
          <p:cNvPr id="33801" name="Picture 9" descr="C:\Users\kosta\Downloads\icons8-smart-watch-80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57488" y="3929066"/>
            <a:ext cx="791438" cy="791438"/>
          </a:xfrm>
          <a:prstGeom prst="rect">
            <a:avLst/>
          </a:prstGeom>
          <a:noFill/>
        </p:spPr>
      </p:pic>
      <p:pic>
        <p:nvPicPr>
          <p:cNvPr id="33807" name="Picture 15" descr="C:\Users\kosta\Downloads\icons8-mobile-64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3042" y="3941766"/>
            <a:ext cx="720000" cy="720000"/>
          </a:xfrm>
          <a:prstGeom prst="rect">
            <a:avLst/>
          </a:prstGeom>
          <a:noFill/>
        </p:spPr>
      </p:pic>
      <p:sp>
        <p:nvSpPr>
          <p:cNvPr id="22" name="덧셈 기호 21"/>
          <p:cNvSpPr/>
          <p:nvPr/>
        </p:nvSpPr>
        <p:spPr>
          <a:xfrm>
            <a:off x="2000232" y="3071810"/>
            <a:ext cx="785818" cy="785818"/>
          </a:xfrm>
          <a:prstGeom prst="mathPlus">
            <a:avLst/>
          </a:prstGeom>
          <a:solidFill>
            <a:srgbClr val="617E81"/>
          </a:solidFill>
          <a:ln>
            <a:solidFill>
              <a:srgbClr val="617E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617E81"/>
              </a:solidFill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57752" y="2000240"/>
            <a:ext cx="3786214" cy="2985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矩形 17"/>
          <p:cNvSpPr/>
          <p:nvPr/>
        </p:nvSpPr>
        <p:spPr>
          <a:xfrm>
            <a:off x="4786314" y="5152123"/>
            <a:ext cx="4000528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몸에 붙일 수 있는 모든 형태로 진화하고 있는 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웨어러블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 기기의 동향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1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창의적 아이디어를 실현하여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다양한 모양</a:t>
            </a:r>
            <a:r>
              <a:rPr lang="ko-KR" altLang="en-US" sz="16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latin typeface="Rix고딕 B" pitchFamily="18" charset="-127"/>
                <a:ea typeface="Rix고딕 B" pitchFamily="18" charset="-127"/>
              </a:rPr>
              <a:t>으로</a:t>
            </a:r>
            <a:endParaRPr lang="en-US" altLang="ko-KR" sz="1600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개발 가능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70C0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28331" y="2000240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출처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=</a:t>
            </a:r>
            <a:r>
              <a:rPr lang="ko-KR" alt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itchFamily="18" charset="-127"/>
                <a:ea typeface="경기천년제목 Light" pitchFamily="18" charset="-127"/>
              </a:rPr>
              <a:t>삼성뉴스룸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14422"/>
            <a:ext cx="1886799" cy="2888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4830" y="1285860"/>
            <a:ext cx="3011550" cy="139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4214818"/>
            <a:ext cx="1807180" cy="252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8380" y="3030116"/>
            <a:ext cx="30480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56" y="1506506"/>
            <a:ext cx="3635896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3519"/>
            <a:ext cx="4276725" cy="481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2993" y="1700808"/>
            <a:ext cx="42767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(A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ndroid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1214422"/>
            <a:ext cx="5196683" cy="301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4282" y="4357694"/>
            <a:ext cx="5137042" cy="15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2132" y="1273890"/>
            <a:ext cx="3257708" cy="251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heartbeat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2071678"/>
            <a:ext cx="8249048" cy="42148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5984" y="1285860"/>
            <a:ext cx="464347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심박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(HeartbeatController.java)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jum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790165"/>
            <a:ext cx="8048627" cy="47106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4546" y="1109947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줄넘기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(JumpropeController.java)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28860" y="1071546"/>
            <a:ext cx="4357718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제품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(ProductController.java)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" name="그림 4" descr="product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" y="1615441"/>
            <a:ext cx="8882093" cy="5171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43174" y="1109947"/>
            <a:ext cx="3857652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달리기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(RunController.java)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그림 6" descr="run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714488"/>
            <a:ext cx="8858280" cy="4857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기기등록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(RegisterController.java)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6" name="그림 5" descr="register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2071678"/>
            <a:ext cx="8791575" cy="43577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걷기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(WalkController.java)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9" name="그림 8" descr="walk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4" y="1827311"/>
            <a:ext cx="8715404" cy="48163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수면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(SleepController.java)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그림 6" descr="slee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" y="1928802"/>
            <a:ext cx="8875951" cy="4429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00100" y="4383374"/>
            <a:ext cx="7215237" cy="1403080"/>
          </a:xfrm>
          <a:prstGeom prst="roundRect">
            <a:avLst>
              <a:gd name="adj" fmla="val 10589"/>
            </a:avLst>
          </a:prstGeom>
          <a:noFill/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000240"/>
            <a:ext cx="7929618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배터리가 너무 금방 닳아버립니다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매일 충전을 해야 한다는 것이 생각보다 짜증나더군요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또한 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1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세대 모델이기 때문인지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실행 속도가 생각보다 매우 느리게 느껴졌습니다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가격 또한 단점입니다</a:t>
            </a:r>
            <a:r>
              <a:rPr lang="en-US" altLang="ko-KR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제가 쓰고 있는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애플워치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스포츠는 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499,000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원입니다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물론 제가 사용하고는 있지만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과연 이 가격을 지불하고 살만한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스마트워치인가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생각해보면 </a:t>
            </a:r>
            <a:endParaRPr lang="en-US" altLang="ko-KR" sz="12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너무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터무니 없는 가격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인 것 같습니다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”</a:t>
            </a:r>
            <a:endParaRPr lang="en-US" altLang="ko-KR" sz="14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3571868" y="4069738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矩形 17"/>
          <p:cNvSpPr/>
          <p:nvPr/>
        </p:nvSpPr>
        <p:spPr>
          <a:xfrm>
            <a:off x="1214414" y="4357694"/>
            <a:ext cx="685804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기존의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이용한 경험이 있는 사용자는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단시간에 소모되는 배터리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로 인하여 불편함을 느낀다는 것을 확인했다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또한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높은 비용을 소비하여 제품을 구매하였으나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비합리적 가격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이라고 소비자는 인식하고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8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4546" y="1252823"/>
            <a:ext cx="4786346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윗몸일으키기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(SitupController.java)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5" name="그림 4" descr="situp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8" y="2000240"/>
            <a:ext cx="8813320" cy="4572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USER_DATA_CONTROLL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78" y="1142984"/>
            <a:ext cx="8248650" cy="5543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00496" y="5572140"/>
            <a:ext cx="4643470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사용자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&amp;</a:t>
            </a:r>
            <a:r>
              <a:rPr lang="ko-KR" altLang="en-US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그래프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User&amp;DataController.java</a:t>
            </a:r>
            <a:r>
              <a:rPr lang="en-US" altLang="ko-KR" sz="2400" dirty="0" smtClean="0">
                <a:solidFill>
                  <a:schemeClr val="bg1"/>
                </a:solidFill>
                <a:latin typeface="Rix고딕 EB" pitchFamily="18" charset="-127"/>
                <a:ea typeface="Rix고딕 EB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명세서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– 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클래스다이어그램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(JAVA)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77"/>
          <p:cNvGrpSpPr/>
          <p:nvPr/>
        </p:nvGrpSpPr>
        <p:grpSpPr>
          <a:xfrm>
            <a:off x="142844" y="1822099"/>
            <a:ext cx="8715436" cy="578944"/>
            <a:chOff x="1364974" y="1543971"/>
            <a:chExt cx="6414052" cy="578944"/>
          </a:xfrm>
        </p:grpSpPr>
        <p:sp>
          <p:nvSpPr>
            <p:cNvPr id="65" name="자유형 64"/>
            <p:cNvSpPr/>
            <p:nvPr/>
          </p:nvSpPr>
          <p:spPr>
            <a:xfrm>
              <a:off x="1364974" y="1543971"/>
              <a:ext cx="6414052" cy="578944"/>
            </a:xfrm>
            <a:custGeom>
              <a:avLst/>
              <a:gdLst>
                <a:gd name="connsiteX0" fmla="*/ 0 w 7143800"/>
                <a:gd name="connsiteY0" fmla="*/ 0 h 857256"/>
                <a:gd name="connsiteX1" fmla="*/ 6754932 w 7143800"/>
                <a:gd name="connsiteY1" fmla="*/ 0 h 857256"/>
                <a:gd name="connsiteX2" fmla="*/ 7143800 w 7143800"/>
                <a:gd name="connsiteY2" fmla="*/ 428628 h 857256"/>
                <a:gd name="connsiteX3" fmla="*/ 6754932 w 7143800"/>
                <a:gd name="connsiteY3" fmla="*/ 857256 h 857256"/>
                <a:gd name="connsiteX4" fmla="*/ 0 w 7143800"/>
                <a:gd name="connsiteY4" fmla="*/ 857256 h 857256"/>
                <a:gd name="connsiteX5" fmla="*/ 388868 w 7143800"/>
                <a:gd name="connsiteY5" fmla="*/ 428628 h 857256"/>
                <a:gd name="connsiteX6" fmla="*/ 0 w 7143800"/>
                <a:gd name="connsiteY6" fmla="*/ 0 h 857256"/>
                <a:gd name="connsiteX0" fmla="*/ 428628 w 7572428"/>
                <a:gd name="connsiteY0" fmla="*/ 0 h 857256"/>
                <a:gd name="connsiteX1" fmla="*/ 7183560 w 7572428"/>
                <a:gd name="connsiteY1" fmla="*/ 0 h 857256"/>
                <a:gd name="connsiteX2" fmla="*/ 7572428 w 7572428"/>
                <a:gd name="connsiteY2" fmla="*/ 428628 h 857256"/>
                <a:gd name="connsiteX3" fmla="*/ 7183560 w 7572428"/>
                <a:gd name="connsiteY3" fmla="*/ 857256 h 857256"/>
                <a:gd name="connsiteX4" fmla="*/ 428628 w 7572428"/>
                <a:gd name="connsiteY4" fmla="*/ 857256 h 857256"/>
                <a:gd name="connsiteX5" fmla="*/ 0 w 7572428"/>
                <a:gd name="connsiteY5" fmla="*/ 428628 h 857256"/>
                <a:gd name="connsiteX6" fmla="*/ 428628 w 7572428"/>
                <a:gd name="connsiteY6" fmla="*/ 0 h 857256"/>
                <a:gd name="connsiteX0" fmla="*/ 208622 w 7352422"/>
                <a:gd name="connsiteY0" fmla="*/ 0 h 857256"/>
                <a:gd name="connsiteX1" fmla="*/ 6963554 w 7352422"/>
                <a:gd name="connsiteY1" fmla="*/ 0 h 857256"/>
                <a:gd name="connsiteX2" fmla="*/ 7352422 w 7352422"/>
                <a:gd name="connsiteY2" fmla="*/ 428628 h 857256"/>
                <a:gd name="connsiteX3" fmla="*/ 6963554 w 7352422"/>
                <a:gd name="connsiteY3" fmla="*/ 857256 h 857256"/>
                <a:gd name="connsiteX4" fmla="*/ 208622 w 7352422"/>
                <a:gd name="connsiteY4" fmla="*/ 857256 h 857256"/>
                <a:gd name="connsiteX5" fmla="*/ 0 w 7352422"/>
                <a:gd name="connsiteY5" fmla="*/ 423120 h 857256"/>
                <a:gd name="connsiteX6" fmla="*/ 208622 w 7352422"/>
                <a:gd name="connsiteY6" fmla="*/ 0 h 857256"/>
                <a:gd name="connsiteX0" fmla="*/ 208622 w 7209734"/>
                <a:gd name="connsiteY0" fmla="*/ 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6" fmla="*/ 208622 w 7209734"/>
                <a:gd name="connsiteY6" fmla="*/ 0 h 85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9734" h="857256">
                  <a:moveTo>
                    <a:pt x="208622" y="0"/>
                  </a:moveTo>
                  <a:lnTo>
                    <a:pt x="6963554" y="0"/>
                  </a:lnTo>
                  <a:lnTo>
                    <a:pt x="7209734" y="428628"/>
                  </a:lnTo>
                  <a:lnTo>
                    <a:pt x="6963554" y="857256"/>
                  </a:lnTo>
                  <a:lnTo>
                    <a:pt x="208622" y="857256"/>
                  </a:lnTo>
                  <a:lnTo>
                    <a:pt x="0" y="423120"/>
                  </a:lnTo>
                  <a:lnTo>
                    <a:pt x="20862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1364974" y="1829723"/>
              <a:ext cx="6414052" cy="293192"/>
            </a:xfrm>
            <a:custGeom>
              <a:avLst/>
              <a:gdLst>
                <a:gd name="connsiteX0" fmla="*/ 0 w 7143800"/>
                <a:gd name="connsiteY0" fmla="*/ 0 h 857256"/>
                <a:gd name="connsiteX1" fmla="*/ 6754932 w 7143800"/>
                <a:gd name="connsiteY1" fmla="*/ 0 h 857256"/>
                <a:gd name="connsiteX2" fmla="*/ 7143800 w 7143800"/>
                <a:gd name="connsiteY2" fmla="*/ 428628 h 857256"/>
                <a:gd name="connsiteX3" fmla="*/ 6754932 w 7143800"/>
                <a:gd name="connsiteY3" fmla="*/ 857256 h 857256"/>
                <a:gd name="connsiteX4" fmla="*/ 0 w 7143800"/>
                <a:gd name="connsiteY4" fmla="*/ 857256 h 857256"/>
                <a:gd name="connsiteX5" fmla="*/ 388868 w 7143800"/>
                <a:gd name="connsiteY5" fmla="*/ 428628 h 857256"/>
                <a:gd name="connsiteX6" fmla="*/ 0 w 7143800"/>
                <a:gd name="connsiteY6" fmla="*/ 0 h 857256"/>
                <a:gd name="connsiteX0" fmla="*/ 428628 w 7572428"/>
                <a:gd name="connsiteY0" fmla="*/ 0 h 857256"/>
                <a:gd name="connsiteX1" fmla="*/ 7183560 w 7572428"/>
                <a:gd name="connsiteY1" fmla="*/ 0 h 857256"/>
                <a:gd name="connsiteX2" fmla="*/ 7572428 w 7572428"/>
                <a:gd name="connsiteY2" fmla="*/ 428628 h 857256"/>
                <a:gd name="connsiteX3" fmla="*/ 7183560 w 7572428"/>
                <a:gd name="connsiteY3" fmla="*/ 857256 h 857256"/>
                <a:gd name="connsiteX4" fmla="*/ 428628 w 7572428"/>
                <a:gd name="connsiteY4" fmla="*/ 857256 h 857256"/>
                <a:gd name="connsiteX5" fmla="*/ 0 w 7572428"/>
                <a:gd name="connsiteY5" fmla="*/ 428628 h 857256"/>
                <a:gd name="connsiteX6" fmla="*/ 428628 w 7572428"/>
                <a:gd name="connsiteY6" fmla="*/ 0 h 857256"/>
                <a:gd name="connsiteX0" fmla="*/ 208622 w 7352422"/>
                <a:gd name="connsiteY0" fmla="*/ 0 h 857256"/>
                <a:gd name="connsiteX1" fmla="*/ 6963554 w 7352422"/>
                <a:gd name="connsiteY1" fmla="*/ 0 h 857256"/>
                <a:gd name="connsiteX2" fmla="*/ 7352422 w 7352422"/>
                <a:gd name="connsiteY2" fmla="*/ 428628 h 857256"/>
                <a:gd name="connsiteX3" fmla="*/ 6963554 w 7352422"/>
                <a:gd name="connsiteY3" fmla="*/ 857256 h 857256"/>
                <a:gd name="connsiteX4" fmla="*/ 208622 w 7352422"/>
                <a:gd name="connsiteY4" fmla="*/ 857256 h 857256"/>
                <a:gd name="connsiteX5" fmla="*/ 0 w 7352422"/>
                <a:gd name="connsiteY5" fmla="*/ 423120 h 857256"/>
                <a:gd name="connsiteX6" fmla="*/ 208622 w 7352422"/>
                <a:gd name="connsiteY6" fmla="*/ 0 h 857256"/>
                <a:gd name="connsiteX0" fmla="*/ 208622 w 7209734"/>
                <a:gd name="connsiteY0" fmla="*/ 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6" fmla="*/ 208622 w 7209734"/>
                <a:gd name="connsiteY6" fmla="*/ 0 h 857256"/>
                <a:gd name="connsiteX0" fmla="*/ 0 w 7209734"/>
                <a:gd name="connsiteY0" fmla="*/ 423120 h 857256"/>
                <a:gd name="connsiteX1" fmla="*/ 6963554 w 7209734"/>
                <a:gd name="connsiteY1" fmla="*/ 0 h 857256"/>
                <a:gd name="connsiteX2" fmla="*/ 7209734 w 7209734"/>
                <a:gd name="connsiteY2" fmla="*/ 428628 h 857256"/>
                <a:gd name="connsiteX3" fmla="*/ 6963554 w 7209734"/>
                <a:gd name="connsiteY3" fmla="*/ 857256 h 857256"/>
                <a:gd name="connsiteX4" fmla="*/ 208622 w 7209734"/>
                <a:gd name="connsiteY4" fmla="*/ 857256 h 857256"/>
                <a:gd name="connsiteX5" fmla="*/ 0 w 7209734"/>
                <a:gd name="connsiteY5" fmla="*/ 423120 h 857256"/>
                <a:gd name="connsiteX0" fmla="*/ 0 w 7209734"/>
                <a:gd name="connsiteY0" fmla="*/ 0 h 434136"/>
                <a:gd name="connsiteX1" fmla="*/ 7209734 w 7209734"/>
                <a:gd name="connsiteY1" fmla="*/ 5508 h 434136"/>
                <a:gd name="connsiteX2" fmla="*/ 6963554 w 7209734"/>
                <a:gd name="connsiteY2" fmla="*/ 434136 h 434136"/>
                <a:gd name="connsiteX3" fmla="*/ 208622 w 7209734"/>
                <a:gd name="connsiteY3" fmla="*/ 434136 h 434136"/>
                <a:gd name="connsiteX4" fmla="*/ 0 w 7209734"/>
                <a:gd name="connsiteY4" fmla="*/ 0 h 43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9734" h="434136">
                  <a:moveTo>
                    <a:pt x="0" y="0"/>
                  </a:moveTo>
                  <a:lnTo>
                    <a:pt x="7209734" y="5508"/>
                  </a:lnTo>
                  <a:lnTo>
                    <a:pt x="6963554" y="434136"/>
                  </a:lnTo>
                  <a:lnTo>
                    <a:pt x="208622" y="434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53"/>
            <p:cNvGrpSpPr/>
            <p:nvPr/>
          </p:nvGrpSpPr>
          <p:grpSpPr>
            <a:xfrm flipH="1">
              <a:off x="1485748" y="1611972"/>
              <a:ext cx="387112" cy="442942"/>
              <a:chOff x="6715140" y="2428868"/>
              <a:chExt cx="562023" cy="552440"/>
            </a:xfrm>
          </p:grpSpPr>
          <p:sp>
            <p:nvSpPr>
              <p:cNvPr id="73" name="갈매기형 수장 72"/>
              <p:cNvSpPr/>
              <p:nvPr/>
            </p:nvSpPr>
            <p:spPr>
              <a:xfrm>
                <a:off x="6715140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갈매기형 수장 73"/>
              <p:cNvSpPr/>
              <p:nvPr/>
            </p:nvSpPr>
            <p:spPr>
              <a:xfrm>
                <a:off x="6913578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그룹 53"/>
            <p:cNvGrpSpPr/>
            <p:nvPr/>
          </p:nvGrpSpPr>
          <p:grpSpPr>
            <a:xfrm>
              <a:off x="7223384" y="1611972"/>
              <a:ext cx="387112" cy="442942"/>
              <a:chOff x="6715140" y="2428868"/>
              <a:chExt cx="562023" cy="552440"/>
            </a:xfrm>
          </p:grpSpPr>
          <p:sp>
            <p:nvSpPr>
              <p:cNvPr id="76" name="갈매기형 수장 75"/>
              <p:cNvSpPr/>
              <p:nvPr/>
            </p:nvSpPr>
            <p:spPr>
              <a:xfrm>
                <a:off x="6715140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갈매기형 수장 76"/>
              <p:cNvSpPr/>
              <p:nvPr/>
            </p:nvSpPr>
            <p:spPr>
              <a:xfrm>
                <a:off x="6913578" y="2428868"/>
                <a:ext cx="363585" cy="552440"/>
              </a:xfrm>
              <a:prstGeom prst="chevron">
                <a:avLst>
                  <a:gd name="adj" fmla="val 67365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" name="그룹 37"/>
          <p:cNvGrpSpPr/>
          <p:nvPr/>
        </p:nvGrpSpPr>
        <p:grpSpPr>
          <a:xfrm>
            <a:off x="928662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6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34" name="양쪽 모서리가 둥근 사각형 33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양쪽 모서리가 둥근 사각형 35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수집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sp>
        <p:nvSpPr>
          <p:cNvPr id="70" name="타원 69"/>
          <p:cNvSpPr/>
          <p:nvPr/>
        </p:nvSpPr>
        <p:spPr>
          <a:xfrm>
            <a:off x="1000101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857753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985851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786579" y="1357298"/>
            <a:ext cx="1285883" cy="1278260"/>
          </a:xfrm>
          <a:prstGeom prst="ellipse">
            <a:avLst/>
          </a:prstGeom>
          <a:solidFill>
            <a:srgbClr val="00B9F2"/>
          </a:solidFill>
          <a:ln>
            <a:solidFill>
              <a:srgbClr val="00B9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en-US" sz="20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pic>
        <p:nvPicPr>
          <p:cNvPr id="2051" name="Picture 3" descr="C:\Users\kosta\Downloads\icons8-combo-chart-1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571612"/>
            <a:ext cx="809624" cy="809624"/>
          </a:xfrm>
          <a:prstGeom prst="rect">
            <a:avLst/>
          </a:prstGeom>
          <a:noFill/>
        </p:spPr>
      </p:pic>
      <p:pic>
        <p:nvPicPr>
          <p:cNvPr id="2050" name="Picture 2" descr="C:\Users\kosta\Downloads\icons8-cloud-storage-64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7" y="1500174"/>
            <a:ext cx="1071570" cy="1071571"/>
          </a:xfrm>
          <a:prstGeom prst="rect">
            <a:avLst/>
          </a:prstGeom>
          <a:noFill/>
        </p:spPr>
      </p:pic>
      <p:pic>
        <p:nvPicPr>
          <p:cNvPr id="2053" name="Picture 5" descr="C:\Users\kosta\Downloads\icons8-search-property-6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5322" y="1516104"/>
            <a:ext cx="1127078" cy="1127078"/>
          </a:xfrm>
          <a:prstGeom prst="rect">
            <a:avLst/>
          </a:prstGeom>
          <a:noFill/>
        </p:spPr>
      </p:pic>
      <p:grpSp>
        <p:nvGrpSpPr>
          <p:cNvPr id="53" name="그룹 37"/>
          <p:cNvGrpSpPr/>
          <p:nvPr/>
        </p:nvGrpSpPr>
        <p:grpSpPr>
          <a:xfrm>
            <a:off x="2857487" y="2786058"/>
            <a:ext cx="1500199" cy="482661"/>
            <a:chOff x="4800766" y="3581403"/>
            <a:chExt cx="1199985" cy="314088"/>
          </a:xfrm>
          <a:solidFill>
            <a:srgbClr val="617E81"/>
          </a:solidFill>
        </p:grpSpPr>
        <p:grpSp>
          <p:nvGrpSpPr>
            <p:cNvPr id="54" name="그룹 36"/>
            <p:cNvGrpSpPr/>
            <p:nvPr/>
          </p:nvGrpSpPr>
          <p:grpSpPr>
            <a:xfrm>
              <a:off x="4800766" y="3581403"/>
              <a:ext cx="1199985" cy="314088"/>
              <a:chOff x="4714875" y="3525836"/>
              <a:chExt cx="1371765" cy="425213"/>
            </a:xfrm>
            <a:grpFill/>
          </p:grpSpPr>
          <p:sp>
            <p:nvSpPr>
              <p:cNvPr id="56" name="양쪽 모서리가 둥근 사각형 55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양쪽 모서리가 둥근 사각형 57"/>
              <p:cNvSpPr/>
              <p:nvPr/>
            </p:nvSpPr>
            <p:spPr>
              <a:xfrm>
                <a:off x="4714875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찾기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grpSp>
        <p:nvGrpSpPr>
          <p:cNvPr id="59" name="그룹 37"/>
          <p:cNvGrpSpPr/>
          <p:nvPr/>
        </p:nvGrpSpPr>
        <p:grpSpPr>
          <a:xfrm>
            <a:off x="4786314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61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64" name="양쪽 모서리가 둥근 사각형 63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양쪽 모서리가 둥근 사각형 71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800766" y="3630575"/>
              <a:ext cx="1155654" cy="220311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결과데이터 도출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grpSp>
        <p:nvGrpSpPr>
          <p:cNvPr id="75" name="그룹 37"/>
          <p:cNvGrpSpPr/>
          <p:nvPr/>
        </p:nvGrpSpPr>
        <p:grpSpPr>
          <a:xfrm>
            <a:off x="6786578" y="2786058"/>
            <a:ext cx="1500198" cy="482661"/>
            <a:chOff x="4800766" y="3581403"/>
            <a:chExt cx="1199984" cy="314088"/>
          </a:xfrm>
          <a:solidFill>
            <a:srgbClr val="617E81"/>
          </a:solidFill>
        </p:grpSpPr>
        <p:grpSp>
          <p:nvGrpSpPr>
            <p:cNvPr id="78" name="그룹 36"/>
            <p:cNvGrpSpPr/>
            <p:nvPr/>
          </p:nvGrpSpPr>
          <p:grpSpPr>
            <a:xfrm>
              <a:off x="4800766" y="3581403"/>
              <a:ext cx="1199984" cy="314088"/>
              <a:chOff x="4714876" y="3525836"/>
              <a:chExt cx="1371764" cy="425213"/>
            </a:xfrm>
            <a:grpFill/>
          </p:grpSpPr>
          <p:sp>
            <p:nvSpPr>
              <p:cNvPr id="80" name="양쪽 모서리가 둥근 사각형 79"/>
              <p:cNvSpPr/>
              <p:nvPr/>
            </p:nvSpPr>
            <p:spPr>
              <a:xfrm flipV="1">
                <a:off x="4714876" y="3589098"/>
                <a:ext cx="1371764" cy="361951"/>
              </a:xfrm>
              <a:prstGeom prst="round2SameRect">
                <a:avLst/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양쪽 모서리가 둥근 사각형 80"/>
              <p:cNvSpPr/>
              <p:nvPr/>
            </p:nvSpPr>
            <p:spPr>
              <a:xfrm>
                <a:off x="4714876" y="3525836"/>
                <a:ext cx="1371764" cy="215106"/>
              </a:xfrm>
              <a:prstGeom prst="round2SameRect">
                <a:avLst>
                  <a:gd name="adj1" fmla="val 34028"/>
                  <a:gd name="adj2" fmla="val 0"/>
                </a:avLst>
              </a:prstGeom>
              <a:grpFill/>
              <a:ln>
                <a:solidFill>
                  <a:srgbClr val="617E8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4845096" y="3630575"/>
              <a:ext cx="1063683" cy="220309"/>
            </a:xfrm>
            <a:prstGeom prst="rect">
              <a:avLst/>
            </a:prstGeom>
            <a:grpFill/>
            <a:ln>
              <a:solidFill>
                <a:srgbClr val="617E8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데이터 사용</a:t>
              </a:r>
              <a:endParaRPr lang="en-US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2054" name="Picture 6" descr="C:\Users\kosta\Downloads\icons8-system-task-6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87045" y="1500174"/>
            <a:ext cx="1058901" cy="1058900"/>
          </a:xfrm>
          <a:prstGeom prst="rect">
            <a:avLst/>
          </a:prstGeom>
          <a:noFill/>
        </p:spPr>
      </p:pic>
      <p:sp>
        <p:nvSpPr>
          <p:cNvPr id="83" name="TextBox 8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데이터마이닝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-WEB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 pitchFamily="2" charset="-127"/>
              <a:ea typeface="Tmon몬소리 Black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0034" y="4000504"/>
            <a:ext cx="21859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FitMe</a:t>
            </a:r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이용자 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 수집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개인별 운동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수면 기록을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1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시간 주기로 수집한다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94" name="아래쪽 화살표 93"/>
          <p:cNvSpPr/>
          <p:nvPr/>
        </p:nvSpPr>
        <p:spPr>
          <a:xfrm>
            <a:off x="1428728" y="3405426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아래쪽 화살표 94"/>
          <p:cNvSpPr/>
          <p:nvPr/>
        </p:nvSpPr>
        <p:spPr>
          <a:xfrm>
            <a:off x="3412295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아래쪽 화살표 95"/>
          <p:cNvSpPr/>
          <p:nvPr/>
        </p:nvSpPr>
        <p:spPr>
          <a:xfrm>
            <a:off x="5357818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아래쪽 화살표 96"/>
          <p:cNvSpPr/>
          <p:nvPr/>
        </p:nvSpPr>
        <p:spPr>
          <a:xfrm>
            <a:off x="7341385" y="3429000"/>
            <a:ext cx="445325" cy="523640"/>
          </a:xfrm>
          <a:prstGeom prst="downArrow">
            <a:avLst/>
          </a:prstGeom>
          <a:gradFill flip="none" rotWithShape="1">
            <a:gsLst>
              <a:gs pos="29000">
                <a:schemeClr val="bg1">
                  <a:lumMod val="65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2671841" y="4000504"/>
            <a:ext cx="19715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 데이터 찾기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쌓여진 데이터에서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이용자가 원하는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조건에 맞추어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데이터를 찾는다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  <a:p>
            <a:pPr algn="ctr"/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572000" y="4000504"/>
            <a:ext cx="197159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수집 데이터 바탕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결과 도출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조건에 맞추어 도출된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데이터를 바탕으로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도표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그림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등 원하는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형식으로  그래프 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가공한다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6600931" y="4000504"/>
            <a:ext cx="197159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결과 데이터를 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원하는 곳에 활용</a:t>
            </a:r>
            <a:endParaRPr lang="en-US" altLang="ko-KR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endParaRPr lang="en-US" altLang="ko-KR" sz="1400" b="1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사용하고자  하는 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목적과 용도에 따라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가공된 데이터를</a:t>
            </a:r>
            <a:endParaRPr lang="en-US" altLang="ko-KR" sz="16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/>
            <a:r>
              <a:rPr lang="ko-KR" altLang="en-US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활용한다</a:t>
            </a:r>
            <a:r>
              <a: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 flipH="1">
            <a:off x="571472" y="4643446"/>
            <a:ext cx="3286148" cy="192882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통신 방식</a:t>
            </a:r>
            <a:endParaRPr lang="en-US" altLang="ko-KR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I2C</a:t>
            </a:r>
          </a:p>
          <a:p>
            <a:pPr>
              <a:defRPr lang="ko-KR" altLang="en-US"/>
            </a:pPr>
            <a:endParaRPr lang="en-US" altLang="ko-KR" sz="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</a:t>
            </a:r>
            <a:r>
              <a:rPr lang="ko-KR" altLang="en-US" sz="1600" dirty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정보 및 주요 </a:t>
            </a: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역할</a:t>
            </a:r>
            <a:endParaRPr lang="en-US" altLang="ko-KR" sz="1600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just">
              <a:defRPr lang="ko-KR" altLang="en-US"/>
            </a:pPr>
            <a:r>
              <a:rPr lang="en-US" altLang="ko-KR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운동량측정 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숙면패턴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측정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1472" y="2000241"/>
            <a:ext cx="3286148" cy="24288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6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9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축 가속도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자이로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지자기 센서           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블루투스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(BLE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통신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)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57818" y="1928802"/>
            <a:ext cx="2571768" cy="252392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모서리가 둥근 직사각형 7"/>
          <p:cNvSpPr/>
          <p:nvPr/>
        </p:nvSpPr>
        <p:spPr>
          <a:xfrm flipH="1">
            <a:off x="5000628" y="4643446"/>
            <a:ext cx="3500462" cy="192882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방식</a:t>
            </a:r>
            <a:endParaRPr lang="en-US" altLang="ko-KR" sz="1600" b="1" dirty="0" smtClean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블루투스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4.0 BLE</a:t>
            </a: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전송속도: 6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kbps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en-US" altLang="ko-KR" sz="8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</a:t>
            </a:r>
            <a:r>
              <a:rPr lang="ko-KR" altLang="en-US" sz="16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정보 및 주요 </a:t>
            </a: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역할</a:t>
            </a:r>
            <a:endParaRPr lang="ko-KR" altLang="en-US" sz="1600" b="1" dirty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안드로이드와의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블루투스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통신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모서리가 둥근 직사각형 78"/>
          <p:cNvSpPr/>
          <p:nvPr/>
        </p:nvSpPr>
        <p:spPr>
          <a:xfrm flipH="1">
            <a:off x="285720" y="5172540"/>
            <a:ext cx="3500462" cy="135732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정보 및 주요 역할 </a:t>
            </a:r>
            <a:endParaRPr lang="en-US" altLang="ko-KR" sz="1600" dirty="0" smtClean="0">
              <a:solidFill>
                <a:srgbClr val="617E81"/>
              </a:solidFill>
              <a:latin typeface="경기천년제목 Medium" pitchFamily="18" charset="-127"/>
              <a:ea typeface="경기천년제목 Medium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광센서를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이용해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심박도를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측정하는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센서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en-US" altLang="ko-KR" sz="10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VCC: 5V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285852" y="1928802"/>
            <a:ext cx="1416820" cy="28575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7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심박센서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(Pulse Sensor)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      </a:t>
            </a:r>
            <a:r>
              <a:rPr lang="en-US" altLang="ko-KR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Arduino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Pro </a:t>
            </a:r>
            <a:r>
              <a:rPr lang="en-US" altLang="ko-KR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Mini&amp;ProtoShiled</a:t>
            </a:r>
            <a:endParaRPr lang="ko-KR" altLang="en-US" sz="2000" dirty="0" smtClean="0"/>
          </a:p>
        </p:txBody>
      </p:sp>
      <p:pic>
        <p:nvPicPr>
          <p:cNvPr id="6" name="그림 5" descr="KakaoTalk_20180627_135120864.png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357818" y="1643050"/>
            <a:ext cx="2206062" cy="3429024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flipH="1">
            <a:off x="4357686" y="5143512"/>
            <a:ext cx="4429156" cy="1428736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Medium" pitchFamily="18" charset="-127"/>
                <a:ea typeface="경기천년제목 Medium" pitchFamily="18" charset="-127"/>
              </a:rPr>
              <a:t>세부 정보 및 주요 역할 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H/W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연산 및 저장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,센서들에게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전원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공급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리튬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폴리머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배터리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과전압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방지 무선충전모듈</a:t>
            </a:r>
          </a:p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저장량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	300mA</a:t>
            </a:r>
            <a:endParaRPr lang="en-US" altLang="ko-KR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just">
              <a:defRPr lang="ko-KR" altLang="en-US"/>
            </a:pPr>
            <a:r>
              <a:rPr lang="ko-KR" altLang="en-US" sz="1600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코일 충전 거리 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0.2mm~10mm 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최대</a:t>
            </a:r>
            <a:r>
              <a:rPr lang="en-US" altLang="ko-KR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1cm</a:t>
            </a:r>
            <a:r>
              <a:rPr lang="en-US" altLang="ko-KR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)</a:t>
            </a:r>
            <a:endParaRPr lang="en-US" altLang="ko-KR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46350"/>
          <a:stretch>
            <a:fillRect/>
          </a:stretch>
        </p:blipFill>
        <p:spPr>
          <a:xfrm>
            <a:off x="785786" y="1976043"/>
            <a:ext cx="2786082" cy="256191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버튼 모듈                                 </a:t>
            </a:r>
            <a:r>
              <a:rPr lang="ko-KR" altLang="en-US" sz="2000" b="1" dirty="0" err="1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버저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428596" y="4786322"/>
            <a:ext cx="3786214" cy="1669784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</a:t>
            </a:r>
            <a:r>
              <a:rPr lang="ko-KR" altLang="en-US" sz="16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정보 및 주요 역할</a:t>
            </a: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:</a:t>
            </a:r>
            <a:endParaRPr lang="ko-KR" altLang="en-US" sz="1600" b="1" dirty="0">
              <a:solidFill>
                <a:srgbClr val="617E8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입력 </a:t>
            </a: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신호를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이용한 </a:t>
            </a:r>
            <a:r>
              <a:rPr lang="ko-KR" altLang="en-US" sz="16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제어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18184" y="2000240"/>
            <a:ext cx="3168592" cy="228601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3" name="모서리가 둥근 직사각형 12"/>
          <p:cNvSpPr/>
          <p:nvPr/>
        </p:nvSpPr>
        <p:spPr>
          <a:xfrm flipH="1">
            <a:off x="4857752" y="4714884"/>
            <a:ext cx="3571900" cy="171451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음향 담당</a:t>
            </a:r>
            <a:endParaRPr lang="en-US" altLang="ko-KR" sz="16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6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: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r>
              <a:rPr lang="ko-KR" altLang="en-US" sz="16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입력 신호에 </a:t>
            </a:r>
            <a:r>
              <a:rPr lang="ko-KR" altLang="en-US" sz="16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따라 소리를 출력</a:t>
            </a:r>
            <a:endParaRPr lang="ko-KR" altLang="en-US" sz="16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7"/>
          <p:cNvSpPr/>
          <p:nvPr/>
        </p:nvSpPr>
        <p:spPr>
          <a:xfrm>
            <a:off x="0" y="128586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RTC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모듈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(Real Time Clock)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                       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OLED </a:t>
            </a:r>
            <a:r>
              <a:rPr lang="ko-KR" altLang="en-US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디스플레이</a:t>
            </a:r>
            <a:r>
              <a:rPr lang="en-US" altLang="ko-KR" sz="2000" b="1" dirty="0" smtClean="0"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rPr>
              <a:t>(3inch, 7pin)    </a:t>
            </a:r>
            <a:endParaRPr lang="en-US" altLang="ko-KR" sz="2800" b="1" dirty="0" smtClean="0">
              <a:solidFill>
                <a:srgbClr val="617E81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8596" y="2000240"/>
            <a:ext cx="3510302" cy="242889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9" name="모서리가 둥근 직사각형 8"/>
          <p:cNvSpPr/>
          <p:nvPr/>
        </p:nvSpPr>
        <p:spPr>
          <a:xfrm flipH="1">
            <a:off x="142844" y="4857761"/>
            <a:ext cx="3649432" cy="1714512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RTC</a:t>
            </a:r>
            <a:r>
              <a:rPr lang="en-US" altLang="ko-KR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시간 저장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)</a:t>
            </a:r>
          </a:p>
          <a:p>
            <a:pPr algn="ctr">
              <a:defRPr lang="ko-KR" altLang="en-US"/>
            </a:pPr>
            <a:endParaRPr lang="en-US" altLang="ko-KR" sz="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400" b="1" dirty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</a:t>
            </a: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방식</a:t>
            </a:r>
            <a:r>
              <a:rPr lang="en-US" altLang="ko-KR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	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I2C</a:t>
            </a:r>
            <a:endParaRPr lang="en-US" altLang="ko-KR" sz="1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</a:p>
          <a:p>
            <a:pPr algn="ctr"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아두이노와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연동되어 시간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정보 데이터를</a:t>
            </a:r>
          </a:p>
          <a:p>
            <a:pPr algn="ctr">
              <a:defRPr lang="ko-KR" altLang="en-US"/>
            </a:pP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저장 &amp; 출력</a:t>
            </a:r>
            <a:endParaRPr lang="ko-KR" altLang="en-US" sz="20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43504" y="1928802"/>
            <a:ext cx="3571900" cy="2423339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모서리가 둥근 직사각형 10"/>
          <p:cNvSpPr/>
          <p:nvPr/>
        </p:nvSpPr>
        <p:spPr>
          <a:xfrm flipH="1">
            <a:off x="4929190" y="4857759"/>
            <a:ext cx="3857652" cy="1785951"/>
          </a:xfrm>
          <a:prstGeom prst="roundRect">
            <a:avLst>
              <a:gd name="adj" fmla="val 367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디스플레이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출력 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담당</a:t>
            </a:r>
            <a:endParaRPr lang="en-US" altLang="ko-KR" sz="1400" dirty="0" smtClean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 algn="ctr">
              <a:defRPr lang="ko-KR" altLang="en-US"/>
            </a:pPr>
            <a:endParaRPr lang="ko-KR" altLang="en-US" sz="9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통신 방식    </a:t>
            </a:r>
            <a:r>
              <a:rPr lang="en-US" altLang="ko-KR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SPI</a:t>
            </a:r>
            <a:endParaRPr lang="en-US" altLang="ko-KR" sz="1400" dirty="0">
              <a:solidFill>
                <a:schemeClr val="tx1"/>
              </a:solidFill>
              <a:latin typeface="경기천년제목 Light" pitchFamily="18" charset="-127"/>
              <a:ea typeface="경기천년제목 Light" pitchFamily="18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smtClean="0">
                <a:solidFill>
                  <a:srgbClr val="617E81"/>
                </a:solidFill>
                <a:latin typeface="경기천년제목 Light" pitchFamily="18" charset="-127"/>
                <a:ea typeface="경기천년제목 Light" pitchFamily="18" charset="-127"/>
              </a:rPr>
              <a:t>세부 정보 및 주요 역할:</a:t>
            </a:r>
          </a:p>
          <a:p>
            <a:pPr algn="ctr">
              <a:defRPr lang="ko-KR" altLang="en-US"/>
            </a:pPr>
            <a:r>
              <a:rPr lang="ko-KR" altLang="en-US" sz="1400" dirty="0" err="1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아두이노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내부에 </a:t>
            </a:r>
            <a:r>
              <a:rPr lang="ko-KR" altLang="en-US" sz="1400" dirty="0" smtClean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저장된 데이터 </a:t>
            </a:r>
            <a:r>
              <a:rPr lang="ko-KR" altLang="en-US" sz="1400" dirty="0">
                <a:solidFill>
                  <a:schemeClr val="tx1"/>
                </a:solidFill>
                <a:latin typeface="경기천년제목 Light" pitchFamily="18" charset="-127"/>
                <a:ea typeface="경기천년제목 Light" pitchFamily="18" charset="-127"/>
              </a:rPr>
              <a:t>값을 외부로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472" y="528618"/>
            <a:ext cx="7858180" cy="450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0" spc="-150" dirty="0">
                <a:ln w="9525"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/>
                <a:ea typeface="Tmon몬소리 Black"/>
              </a:rPr>
              <a:t>하드웨어 세부사항</a:t>
            </a:r>
            <a:endParaRPr lang="en-US" altLang="ko-KR" sz="2400" b="0" spc="-150" dirty="0">
              <a:ln w="9525"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Tmon몬소리 Black"/>
              <a:ea typeface="Tmon몬소리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개발환경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57158" y="1142984"/>
          <a:ext cx="8429684" cy="521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513"/>
                <a:gridCol w="3194420"/>
                <a:gridCol w="2750751"/>
              </a:tblGrid>
              <a:tr h="6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Os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Language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Server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564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8378" name="Picture 10" descr="https://lh5.googleusercontent.com/3hDUHqFOw7c4miS8XPIrqY2-kgxXCAvuHwpJH1HzJFVyaexQes0sFUUb-QIpn2SRQEqbb8y6BeSJOVbkChEj-VZoXcS6_IqpFXFeL8J0Rp161wTzS8iHJdbnN4K375urDd8uHOnkLu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182" y="3429000"/>
            <a:ext cx="1143008" cy="1600212"/>
          </a:xfrm>
          <a:prstGeom prst="rect">
            <a:avLst/>
          </a:prstGeom>
          <a:noFill/>
        </p:spPr>
      </p:pic>
      <p:pic>
        <p:nvPicPr>
          <p:cNvPr id="58376" name="Picture 8" descr="https://lh4.googleusercontent.com/z9GEFiL0XEyqfv11DrpzZRe_2BZyL360A7OekW8__ATgzsm7T0BgGaUltHKIft39zFFyZGUDMCuAfQu_oUhEX9F5qCwzT3d2he96-LC6gxRUqPKcQRd6RmYOHM14VBFztlV6u_Xljs4"/>
          <p:cNvPicPr>
            <a:picLocks noChangeAspect="1" noChangeArrowheads="1"/>
          </p:cNvPicPr>
          <p:nvPr/>
        </p:nvPicPr>
        <p:blipFill>
          <a:blip r:embed="rId3"/>
          <a:srcRect l="10892" r="53319"/>
          <a:stretch>
            <a:fillRect/>
          </a:stretch>
        </p:blipFill>
        <p:spPr bwMode="auto">
          <a:xfrm>
            <a:off x="3857620" y="1928802"/>
            <a:ext cx="1071570" cy="1397691"/>
          </a:xfrm>
          <a:prstGeom prst="rect">
            <a:avLst/>
          </a:prstGeom>
          <a:noFill/>
        </p:spPr>
      </p:pic>
      <p:pic>
        <p:nvPicPr>
          <p:cNvPr id="58381" name="Picture 13" descr="https://lh6.googleusercontent.com/NXNDVz0AUvbVbR3_QadL7c6E-JLFEdFLYNUouTstq8_PKLRHJ64bTUxpwrLne04AJzoTZ4wHKsn4mWYZ0T9neSSXtnimqjn54xkCVBNnxTusTGRyrhi2TArxVbIEnsKYF_itTbgw8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1058" y="3286124"/>
            <a:ext cx="1090612" cy="1305159"/>
          </a:xfrm>
          <a:prstGeom prst="rect">
            <a:avLst/>
          </a:prstGeom>
          <a:noFill/>
        </p:spPr>
      </p:pic>
      <p:pic>
        <p:nvPicPr>
          <p:cNvPr id="58380" name="Picture 12" descr="https://lh6.googleusercontent.com/doM_wQ8dHjhfQA3DIRuxqgv_fzqwPRPS4MjajyylcSKGWv6WMMHtIAWilXUNtxQ4ZaUfTUiRWQznmk5s1GRizH-IXGJhBQbKyy1lCqwtPNVbV1-IwRhUIhI-pV4CfrZGv3cLli3K9V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1928802"/>
            <a:ext cx="1143008" cy="1111693"/>
          </a:xfrm>
          <a:prstGeom prst="rect">
            <a:avLst/>
          </a:prstGeom>
          <a:noFill/>
        </p:spPr>
      </p:pic>
      <p:cxnSp>
        <p:nvCxnSpPr>
          <p:cNvPr id="29" name="직선 연결선 28"/>
          <p:cNvCxnSpPr/>
          <p:nvPr/>
        </p:nvCxnSpPr>
        <p:spPr>
          <a:xfrm rot="5400000">
            <a:off x="463520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3463916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1857364"/>
            <a:ext cx="1285884" cy="126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85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1538" y="4856890"/>
            <a:ext cx="1071570" cy="108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571472" y="5857892"/>
            <a:ext cx="2171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</a:rPr>
              <a:t>Windows7 Home Premium K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개발환경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57158" y="1142984"/>
          <a:ext cx="8429684" cy="521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5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944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07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58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Hw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Database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solidFill>
                            <a:schemeClr val="accent5"/>
                          </a:solidFill>
                          <a:latin typeface="Tmon몬소리 Black" pitchFamily="2" charset="-127"/>
                          <a:ea typeface="Tmon몬소리 Black" pitchFamily="2" charset="-127"/>
                        </a:rPr>
                        <a:t>Tools</a:t>
                      </a:r>
                      <a:endParaRPr lang="ko-KR" altLang="en-US" sz="3600" dirty="0">
                        <a:solidFill>
                          <a:schemeClr val="accent5"/>
                        </a:solidFill>
                        <a:latin typeface="Tmon몬소리 Black" pitchFamily="2" charset="-127"/>
                        <a:ea typeface="Tmon몬소리 Black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649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9" name="직선 연결선 28"/>
          <p:cNvCxnSpPr/>
          <p:nvPr/>
        </p:nvCxnSpPr>
        <p:spPr>
          <a:xfrm rot="5400000">
            <a:off x="463520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3463916" y="3821115"/>
            <a:ext cx="5072098" cy="1588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https://lh3.googleusercontent.com/DNNpg-iTfjHXTGzbT7QzPXVXg-9E933atiC2kIEh_F29TOmC17-emZILljIgCYN5aX3PBsGQDZZA2hXUtiVQw26QuK3BdKj7YIz5LjCnv4etqi7zTi62zJeGBOCo3d-8JzSoddEQwXQ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5568" y="2143116"/>
            <a:ext cx="2389440" cy="642942"/>
          </a:xfrm>
          <a:prstGeom prst="rect">
            <a:avLst/>
          </a:prstGeom>
          <a:noFill/>
        </p:spPr>
      </p:pic>
      <p:pic>
        <p:nvPicPr>
          <p:cNvPr id="16" name="Picture 9" descr="https://lh3.googleusercontent.com/u15-IPntqlJDAEFlfHKQ5FRyIojLIITXf53tvevp8lnreRb0YhBbpm4jX9czqxol9IBZJ3DxL9FcaR1XKBYWkSbCEPBZzt7Vll8D9Syrg9I8JA1UxHxpK0DgYV2LrEzOxDGobvJ_Wy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3209528"/>
            <a:ext cx="2214578" cy="719538"/>
          </a:xfrm>
          <a:prstGeom prst="rect">
            <a:avLst/>
          </a:prstGeom>
          <a:noFill/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388" y="2071678"/>
            <a:ext cx="213644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4175" y="2071678"/>
            <a:ext cx="1320371" cy="1016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ì´í´ë¦½ì¤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906" y="4103915"/>
            <a:ext cx="2274364" cy="9176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646" y="5027852"/>
            <a:ext cx="1751786" cy="96775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3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기능 및 시연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1000100" y="4383374"/>
            <a:ext cx="7215238" cy="1403080"/>
          </a:xfrm>
          <a:prstGeom prst="roundRect">
            <a:avLst>
              <a:gd name="adj" fmla="val 10589"/>
            </a:avLst>
          </a:prstGeom>
          <a:solidFill>
            <a:schemeClr val="bg1"/>
          </a:solidFill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000240"/>
            <a:ext cx="7929618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i="1" dirty="0" smtClean="0"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대부분의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스마트워치가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 ‘언제나 함께 할 수 있는 운동 파트너’라고 홍보하고 있지만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페블타임에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탑재되어 있는 모션센서는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활동량이 정확해 보이진 않습니다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현재는 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만보계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정도의 역할로 만족하는 부분이라서 조금 아쉽습니다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그리고 한글 지원이 정식으로 되지 않기 때문에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,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우회 경로를 통해 한글 패치를 적용해야 한다는 점이 아쉽습니다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3571868" y="4069738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7" name="矩形 17"/>
          <p:cNvSpPr/>
          <p:nvPr/>
        </p:nvSpPr>
        <p:spPr>
          <a:xfrm>
            <a:off x="1214414" y="4429132"/>
            <a:ext cx="68580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운동 측정 용도로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구매하는 사용자가 있음을 확인했다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하지만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센서로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측정되는 값들이 정확하지 않아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만보계와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같이 제한된 기능만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사용하는 문제점이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8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시연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pic>
        <p:nvPicPr>
          <p:cNvPr id="5" name="Final_Siyeo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656" y="1571612"/>
            <a:ext cx="8763062" cy="49292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E9B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4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발전방향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chemeClr val="bg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/>
          <p:cNvGrpSpPr/>
          <p:nvPr/>
        </p:nvGrpSpPr>
        <p:grpSpPr>
          <a:xfrm>
            <a:off x="1000100" y="2111146"/>
            <a:ext cx="8254997" cy="2960928"/>
            <a:chOff x="827584" y="2217638"/>
            <a:chExt cx="8254997" cy="2960928"/>
          </a:xfrm>
        </p:grpSpPr>
        <p:sp>
          <p:nvSpPr>
            <p:cNvPr id="4" name="직사각형 3"/>
            <p:cNvSpPr/>
            <p:nvPr/>
          </p:nvSpPr>
          <p:spPr>
            <a:xfrm>
              <a:off x="1480545" y="2420888"/>
              <a:ext cx="7602036" cy="2757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다양한 영역에서 </a:t>
              </a:r>
              <a:r>
                <a:rPr lang="ko-KR" altLang="en-US" sz="2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공공데이터</a:t>
              </a: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활용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| </a:t>
              </a:r>
              <a:r>
                <a:rPr lang="en-US" altLang="ko-KR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FitMe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를 통해 쌓여진 개인의 데이터를 통해 국민들의 연령별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성별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운동기록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데이터를 적극 활용 가능</a:t>
              </a:r>
              <a:endParaRPr lang="en-US" altLang="ko-KR" sz="1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250000"/>
                </a:lnSpc>
              </a:pPr>
              <a:endPara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센서 결합을 통해 사업 분야 확장 가능</a:t>
              </a:r>
              <a:endPara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|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단순한 기능에서 개인의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운동기록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심박체크</a:t>
              </a:r>
              <a:r>
                <a:rPr lang="en-US" altLang="ko-KR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, </a:t>
              </a:r>
              <a:r>
                <a:rPr lang="ko-KR" altLang="en-US" sz="1400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수면패턴</a:t>
              </a:r>
              <a:r>
                <a:rPr lang="ko-KR" altLang="en-US" sz="14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Rix고딕 EB" pitchFamily="18" charset="-127"/>
                  <a:ea typeface="Rix고딕 EB" pitchFamily="18" charset="-127"/>
                </a:rPr>
                <a:t> 체크를 통하여 토탈 헬스 케어 용품 으로 확장 가능</a:t>
              </a:r>
              <a:endParaRPr lang="en-US" altLang="ko-KR" sz="1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7584" y="2217638"/>
              <a:ext cx="6429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ea typeface="Rix고딕 EB" pitchFamily="18" charset="-127"/>
                </a:rPr>
                <a:t>1</a:t>
              </a:r>
              <a:endParaRPr lang="ko-KR" altLang="en-US" sz="6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3657798"/>
              <a:ext cx="6429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spc="-150" dirty="0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ea typeface="Rix고딕 EB" pitchFamily="18" charset="-127"/>
                </a:rPr>
                <a:t>2</a:t>
              </a:r>
              <a:endParaRPr lang="ko-KR" altLang="en-US" sz="6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발전방향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3484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0" y="5406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   </a:t>
            </a:r>
            <a:r>
              <a:rPr lang="en-US" altLang="ko-KR" dirty="0" smtClean="0"/>
              <a:t>1. 2. 3. 4. 5</a:t>
            </a:r>
            <a:endParaRPr lang="ko-KR" altLang="en-US" dirty="0" smtClean="0"/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발음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컨셉</a:t>
            </a:r>
            <a:r>
              <a:rPr lang="ko-KR" altLang="en-US" dirty="0" smtClean="0"/>
              <a:t> 전달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경쟁사와의 차별화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카테고리와의 부합도</a:t>
            </a:r>
          </a:p>
          <a:p>
            <a:r>
              <a:rPr lang="ko-KR" altLang="en-US" dirty="0" smtClean="0"/>
              <a:t>   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472" y="2749632"/>
            <a:ext cx="78581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5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F0D18C"/>
                </a:solidFill>
                <a:latin typeface="경기천년제목 Medium" pitchFamily="18" charset="-127"/>
                <a:ea typeface="경기천년제목 Medium" pitchFamily="18" charset="-127"/>
              </a:rPr>
              <a:t>.</a:t>
            </a:r>
            <a:r>
              <a:rPr lang="en-US" altLang="ko-KR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 </a:t>
            </a:r>
            <a:r>
              <a:rPr lang="ko-KR" altLang="en-US" sz="66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경기천년제목 Medium" pitchFamily="18" charset="-127"/>
                <a:ea typeface="경기천년제목 Medium" pitchFamily="18" charset="-127"/>
              </a:rPr>
              <a:t>회고</a:t>
            </a:r>
          </a:p>
        </p:txBody>
      </p:sp>
      <p:grpSp>
        <p:nvGrpSpPr>
          <p:cNvPr id="2" name="그룹 23"/>
          <p:cNvGrpSpPr/>
          <p:nvPr/>
        </p:nvGrpSpPr>
        <p:grpSpPr>
          <a:xfrm>
            <a:off x="3214678" y="2357430"/>
            <a:ext cx="2786082" cy="370920"/>
            <a:chOff x="857224" y="2498718"/>
            <a:chExt cx="2786082" cy="370920"/>
          </a:xfrm>
        </p:grpSpPr>
        <p:sp>
          <p:nvSpPr>
            <p:cNvPr id="19" name="TextBox 18"/>
            <p:cNvSpPr txBox="1"/>
            <p:nvPr/>
          </p:nvSpPr>
          <p:spPr>
            <a:xfrm>
              <a:off x="857224" y="2500306"/>
              <a:ext cx="2786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spc="-150" dirty="0" err="1" smtClean="0">
                  <a:ln>
                    <a:solidFill>
                      <a:schemeClr val="tx1">
                        <a:lumMod val="65000"/>
                        <a:lumOff val="35000"/>
                        <a:alpha val="5000"/>
                      </a:schemeClr>
                    </a:solidFill>
                  </a:ln>
                  <a:solidFill>
                    <a:srgbClr val="617E81"/>
                  </a:solidFill>
                  <a:latin typeface="경기천년제목 Bold" pitchFamily="18" charset="-127"/>
                  <a:ea typeface="경기천년제목 Bold" pitchFamily="18" charset="-127"/>
                </a:rPr>
                <a:t>FitMe</a:t>
              </a:r>
              <a:endParaRPr lang="ko-KR" altLang="en-US" b="1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617E81"/>
                </a:solidFill>
                <a:latin typeface="경기천년제목 Bold" pitchFamily="18" charset="-127"/>
                <a:ea typeface="경기천년제목 Bold" pitchFamily="18" charset="-127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85852" y="2498718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85852" y="2857496"/>
              <a:ext cx="1857388" cy="1588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30369" y="2420888"/>
            <a:ext cx="4392488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7504" y="2420888"/>
            <a:ext cx="4401697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32064" y="2830284"/>
            <a:ext cx="417646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먼저 이번 프로젝트를 하면서 아쉬웠던 점 중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하나는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스마트워치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부품을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구매하고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, 조립할 때 허둥댔던 부분이었습니다.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장비제원이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원래 구매하고자 한 제원과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다른 부품들을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산 적이 있었고, 게다가 납땜을 하다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기껏있던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아두이노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프로미니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본체 하나를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고장냈었던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점입니다.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 분들이 괜찮다고는 했지만, 내심 같은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팀원들에게 많이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미안했습니다. 한 편으로 느낀 것은, 부지런하고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신속하게 기한에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맞춰 일하는 것 또한 중요하지만, 무엇보다 신중하고</a:t>
            </a: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꼼꼼하게 살펴서 일하는 것 또한 중요하다고 생각했습니다.</a:t>
            </a:r>
          </a:p>
          <a:p>
            <a:pPr algn="just"/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pPr algn="just"/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또한 이 프로젝트를 진행하면서 가장 좋았던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점은 역시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팀원과 함께 프로젝트를 진행했다는 점이었습니다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. 같이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프로젝트를 진행하는 동안, 사실 저는 실수하지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않을까 걱정이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굉장히 많았습니다. 그럼에도 즐겁게 같이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프로젝트에 참여하던 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팀원들이 인상에 많이 남았습니다.</a:t>
            </a:r>
          </a:p>
        </p:txBody>
      </p:sp>
      <p:pic>
        <p:nvPicPr>
          <p:cNvPr id="7" name="그림 6" descr="KakaoTalk_20180627_192344198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111231" y="989218"/>
            <a:ext cx="1296146" cy="1714488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011" y="1000108"/>
            <a:ext cx="2296706" cy="1708812"/>
          </a:xfrm>
          <a:prstGeom prst="rect">
            <a:avLst/>
          </a:prstGeom>
        </p:spPr>
      </p:pic>
      <p:pic>
        <p:nvPicPr>
          <p:cNvPr id="12" name="그림 11" descr="윤성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</a:blip>
          <a:stretch>
            <a:fillRect/>
          </a:stretch>
        </p:blipFill>
        <p:spPr>
          <a:xfrm>
            <a:off x="7415133" y="1001682"/>
            <a:ext cx="1550288" cy="1678655"/>
          </a:xfrm>
          <a:prstGeom prst="rect">
            <a:avLst/>
          </a:prstGeom>
          <a:effectLst>
            <a:outerShdw blurRad="50800" dist="508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143503" y="1004108"/>
            <a:ext cx="2291329" cy="17048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73573" y="2636912"/>
            <a:ext cx="4351348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기억에 남는 몇가지를 적어보자면,</a:t>
            </a:r>
          </a:p>
          <a:p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로고화면을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만들기 위해서 애니메이션을 적용했을 때 기분이 좋았다.</a:t>
            </a:r>
          </a:p>
          <a:p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톡식하지만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센스있는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재광이가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했던 말이 기억이 난다.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"형 예전엔 비트맵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하루종일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걸렸는데, 이젠 빨리하네요"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열정적이지만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센스없는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태용이의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억울해 했던 말들이 기억난다.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"형, 왜 저한테만 그래요~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ㅠㅠ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"(웃음)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홍일점이지만 씩씩한 은아가 혼자서 해보겠다고 콧김 내뿜으며 고군분투하는 표정도 기억난다.</a:t>
            </a:r>
          </a:p>
          <a:p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프로젝트를 진행하면서 스스로 부족한 점을 많이 느꼈다.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함께했던 동료들의 여러 요청과 생각들을 잘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반영하려했는데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쉽지는 않았다.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다만 좋은 동료들이어서 프로젝트를 마무리 할 수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있던거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같다.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이 지면을 통해 심심한 감사의 뜻과 미안함을 전한다.</a:t>
            </a:r>
          </a:p>
          <a:p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한가지 아쉬움이 있다면, 실제 시계로 만들려는 시도가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실패한건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조금 아쉽다.</a:t>
            </a:r>
          </a:p>
          <a:p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좀더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작게하려는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시도는 확실히 쉽지 </a:t>
            </a:r>
            <a:r>
              <a:rPr lang="ko-KR" altLang="en-US" sz="1300" dirty="0" err="1">
                <a:latin typeface="경기천년제목 Light" pitchFamily="18" charset="-127"/>
                <a:ea typeface="경기천년제목 Light" pitchFamily="18" charset="-127"/>
              </a:rPr>
              <a:t>않았던거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같다.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회고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890" y="1500174"/>
            <a:ext cx="1332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저 별로 </a:t>
            </a:r>
            <a:endParaRPr lang="en-US" altLang="ko-KR" sz="2000" dirty="0" smtClean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안 먹어요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..</a:t>
            </a:r>
            <a:endParaRPr lang="ko-KR" altLang="en-US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95840" y="1500174"/>
            <a:ext cx="1290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태용아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!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~</a:t>
            </a:r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태용아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34366" y="2420888"/>
            <a:ext cx="4353490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0516" y="2420888"/>
            <a:ext cx="4368686" cy="4176464"/>
          </a:xfrm>
          <a:prstGeom prst="roundRect">
            <a:avLst>
              <a:gd name="adj" fmla="val 4555"/>
            </a:avLst>
          </a:prstGeom>
          <a:solidFill>
            <a:schemeClr val="bg1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011" y="994350"/>
            <a:ext cx="2288609" cy="1702788"/>
          </a:xfrm>
          <a:prstGeom prst="rect">
            <a:avLst/>
          </a:prstGeom>
        </p:spPr>
      </p:pic>
      <p:pic>
        <p:nvPicPr>
          <p:cNvPr id="10" name="그림 9" descr="KakaoTalk_20180627_182100993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714"/>
          <a:stretch>
            <a:fillRect/>
          </a:stretch>
        </p:blipFill>
        <p:spPr>
          <a:xfrm>
            <a:off x="-230504" y="836712"/>
            <a:ext cx="1736716" cy="1785950"/>
          </a:xfrm>
          <a:prstGeom prst="rect">
            <a:avLst/>
          </a:prstGeom>
          <a:effectLst>
            <a:outerShdw blurRad="50800" dist="508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70303" y="2780928"/>
            <a:ext cx="43388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새로운 사람들과의 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1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개월동안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프로젝트는 웹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안드로이드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아두이노까지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다루며 </a:t>
            </a:r>
            <a:r>
              <a:rPr lang="en-US" altLang="ko-KR" sz="1300" dirty="0" err="1" smtClean="0">
                <a:latin typeface="경기천년제목 Light" pitchFamily="18" charset="-127"/>
                <a:ea typeface="경기천년제목 Light" pitchFamily="18" charset="-127"/>
              </a:rPr>
              <a:t>IoT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의 전체적인 흐름과 설계를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배워나갈수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그렇다고 어려움이 없었던 건 아니었다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처음 주제를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정할때부터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서로가 잘하고자 하는 욕심에 의견이 조율되지 않기도 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그러나 지금 생각해보면 그 시간들이 있었기때문에 지금 서로의 실수를 이해하고 부족한 부분을 함께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채워나갔던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것 같다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특히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혼자서 </a:t>
            </a:r>
            <a:r>
              <a:rPr lang="ko-KR" altLang="en-US" sz="1300" dirty="0" err="1" smtClean="0">
                <a:latin typeface="경기천년제목 Light" pitchFamily="18" charset="-127"/>
                <a:ea typeface="경기천년제목 Light" pitchFamily="18" charset="-127"/>
              </a:rPr>
              <a:t>웹서버를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 맡아 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JAVA</a:t>
            </a:r>
            <a:r>
              <a:rPr lang="ko-KR" altLang="en-US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프로그래밍을 해나가며 완성하지 못 할 수도 있겠다는 걱정이 많았었다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기존에 배웠던 내용들을 다시 살펴보며 프로그래밍을 해나가고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정확히 알지 못하는 부분은 구글로 검색하거나 팀원에게 물어보며 배워나갈 수 있었다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또한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,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보다 효율적인 코딩을 위해 알고리즘을 생각하고 사용하는 방법을 팀원에게 배우며 개발에 더욱 매력을 느꼈던 경험이었다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en-US" altLang="ko-KR" sz="1300" dirty="0">
                <a:latin typeface="경기천년제목 Light" pitchFamily="18" charset="-127"/>
                <a:ea typeface="경기천년제목 Light" pitchFamily="18" charset="-127"/>
              </a:rPr>
              <a:t>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프로젝트를 마무리하며 지금의 팀원들과 이 과정들을 잊지못할 것 같다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부족한 부분도 많았지만 이해하고 도와준 팀원들에게 감사를 표하고 싶다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!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0" b="98624" l="0" r="9863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072065" y="950956"/>
            <a:ext cx="2362767" cy="1757963"/>
          </a:xfrm>
          <a:prstGeom prst="rect">
            <a:avLst/>
          </a:prstGeom>
        </p:spPr>
      </p:pic>
      <p:pic>
        <p:nvPicPr>
          <p:cNvPr id="14" name="그림 13" descr="재광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7308304" y="620688"/>
            <a:ext cx="1928826" cy="1897335"/>
          </a:xfrm>
          <a:prstGeom prst="rect">
            <a:avLst/>
          </a:prstGeom>
          <a:effectLst>
            <a:outerShdw blurRad="50800" dist="50800" algn="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회고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5840" y="1500174"/>
            <a:ext cx="1010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이거 </a:t>
            </a:r>
            <a:endParaRPr lang="en-US" altLang="ko-KR" sz="2000" dirty="0" smtClean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실화임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0298" y="1600130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아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~~</a:t>
            </a:r>
            <a:r>
              <a:rPr lang="ko-KR" altLang="en-US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 왜</a:t>
            </a:r>
            <a:r>
              <a:rPr lang="en-US" altLang="ko-KR" sz="2000" dirty="0" smtClean="0">
                <a:solidFill>
                  <a:schemeClr val="bg1"/>
                </a:solidFill>
                <a:latin typeface="경기천년바탕 Bold" pitchFamily="18" charset="-127"/>
                <a:ea typeface="경기천년바탕 Bold" pitchFamily="18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경기천년바탕 Bold" pitchFamily="18" charset="-127"/>
              <a:ea typeface="경기천년바탕 Bold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14876" y="2786058"/>
            <a:ext cx="41434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처음 프로젝트를 시작했을 때 주제선정에 있어서 많은 어려움이 있었습니다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이를 극복하기 위해 서로의 의견을 개진하는 자리를 수시로 만들었습니다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구성원 모두가 협동심을 발휘했고 그 결과 만족할 수준의 프로젝트를 완성할 수 있었습니다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</a:p>
          <a:p>
            <a:endParaRPr lang="en-US" altLang="ko-KR" sz="1300" dirty="0" smtClean="0">
              <a:latin typeface="경기천년제목 Light" pitchFamily="18" charset="-127"/>
              <a:ea typeface="경기천년제목 Light" pitchFamily="18" charset="-127"/>
            </a:endParaRP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한 팀에 속해있더라도 팀원 개인마다 경험의 영역이 다르기에 소통이 원활하게 이루어지지 않을 수 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</a:p>
          <a:p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하지만 대화와 타협을 통해 겹치지 않은 경험의 영역을 공유하고 이해하며 하나의 비전을 향해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정진할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때 그 결과는 더 비범하다는 것을 배웠습니다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더불어 아무리 어렵고 까다로운 과제를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맞닥뜨리더라도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배우는 자세로 임하면 마지막에 한 뼘 더 성장한 자신을 만날 수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있음을 </a:t>
            </a:r>
            <a:r>
              <a:rPr lang="ko-KR" altLang="en-US" sz="1300" dirty="0" smtClean="0">
                <a:latin typeface="경기천년제목 Light" pitchFamily="18" charset="-127"/>
                <a:ea typeface="경기천년제목 Light" pitchFamily="18" charset="-127"/>
              </a:rPr>
              <a:t>알게 되었습니다</a:t>
            </a:r>
            <a:r>
              <a:rPr lang="en-US" altLang="ko-KR" sz="1300" dirty="0" smtClean="0">
                <a:latin typeface="경기천년제목 Light" pitchFamily="18" charset="-127"/>
                <a:ea typeface="경기천년제목 Light" pitchFamily="18" charset="-127"/>
              </a:rPr>
              <a:t>.</a:t>
            </a:r>
            <a:endParaRPr lang="ko-KR" altLang="en-US" sz="1300" dirty="0">
              <a:latin typeface="경기천년제목 Light" pitchFamily="18" charset="-127"/>
              <a:ea typeface="경기천년제목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2121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553701" y="1357298"/>
            <a:ext cx="8369079" cy="470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전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체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en-US" altLang="ko-KR" sz="2400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7203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스마트 워치 시계표현 방법 조사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모듈 라이브러리 검색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모듈 시간 출력 정상화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endParaRPr lang="ko-KR" altLang="en-US" sz="9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RTC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출력 순서 변경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시간 설정 기능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시간 갱신 값 저장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처리 라이브러리 검색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아이콘 관련 함수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u8glib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적용 및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인터럽트별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디스플레이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기능별 화면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slave 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인터럽트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모드변환시 데이터 처리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마스터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메인화면 로직 정리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스플래시 로고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애니메이션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무선충전 방법 연구 및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배터리 잔량 체크 로직 구현 및 화면처리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사운드 처리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디스플레이 작동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SPI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통신 방법 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SPI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통신 테스트 및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3D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프린팅 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stl 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파일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외형 출력 및 전체 조립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모드변환시 데이터 처리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슬레이브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블루투스 통신 방식 연구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기능별 처리 </a:t>
                      </a:r>
                      <a:r>
                        <a:rPr lang="ko-KR" altLang="en-US" sz="9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로직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버튼 제작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슬레이브 기능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슬레이브 통신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센서별 라이브러리 적용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메뉴버튼 인터럽트에 따른 처리 구현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하드웨어 설계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프로세스 명세서 수정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 보드레이트 이상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아두이노</a:t>
                      </a:r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-</a:t>
                      </a:r>
                      <a:r>
                        <a:rPr lang="ko-KR" altLang="en-US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 통신 테스트 및 디버깅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r>
                        <a:rPr lang="en-US" altLang="ko-KR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아두이노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62126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sleep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sleep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Register Dialog Fragment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bluetooth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 connection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my Record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err="1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Graph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Goal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Navigation drawer logout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Health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sqlite class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main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서버 </a:t>
                      </a:r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DB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설계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classdiagram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칸반보드 작성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 세팅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signup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Health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Heartbeat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Date picker dialog calander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My Record activity network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network service background receiver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Main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login network access to 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Navigation drawer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service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Heartbeat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bluetooth activity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Number picker dialog fragment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android broadcast receive study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after signup user info store in th DB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안드로이드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run activity UI/UX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</a:p>
                  </a:txBody>
                  <a:tcPr marL="9525" marR="9525" marT="9525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전체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최종 데이터 통신 테스트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안드로이드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28596" y="944537"/>
          <a:ext cx="8143932" cy="586490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87825"/>
                <a:gridCol w="3165771"/>
                <a:gridCol w="1576245"/>
                <a:gridCol w="2014091"/>
              </a:tblGrid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구분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목차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소요시간</a:t>
                      </a:r>
                      <a:r>
                        <a:rPr lang="en-US" altLang="ko-KR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(</a:t>
                      </a:r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hr)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u="none" strike="noStrike" dirty="0">
                          <a:solidFill>
                            <a:schemeClr val="bg1"/>
                          </a:solidFill>
                          <a:latin typeface="Rix고딕 M" pitchFamily="18" charset="-127"/>
                          <a:ea typeface="Rix고딕 M" pitchFamily="18" charset="-127"/>
                        </a:rPr>
                        <a:t>담당자</a:t>
                      </a:r>
                      <a:endParaRPr lang="ko-KR" altLang="en-US" sz="1050" b="0" i="0" u="none" strike="noStrike" dirty="0">
                        <a:solidFill>
                          <a:schemeClr val="bg1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>
                    <a:solidFill>
                      <a:srgbClr val="617E81"/>
                    </a:solidFill>
                  </a:tcPr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구조 세우기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윤성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UserController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WalkController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RunController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BarbellModel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BarbellController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BarbellController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DumbbellModel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DumbbellController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DumbbellController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JumpropeModel/Service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JumpropeController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JumpropeController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TemperatureModel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/Service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TemperatureController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TemperatureController</a:t>
                      </a:r>
                      <a:r>
                        <a:rPr 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 test / </a:t>
                      </a:r>
                      <a:r>
                        <a:rPr lang="en-US" sz="900" u="none" strike="noStrike" dirty="0" err="1">
                          <a:latin typeface="Rix고딕 M" pitchFamily="18" charset="-127"/>
                          <a:ea typeface="Rix고딕 M" pitchFamily="18" charset="-127"/>
                        </a:rPr>
                        <a:t>WebContents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HeartbeatController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SitupController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SleepModel/Service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단 코딩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SleepController test / WebContents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태용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DB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명세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0.5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제품등록 페이지 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데이터마이닝 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SQL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문 작성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데이터마이닝 그래프 처리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16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관리자 체크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로그인 기능 구현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관리자 페이지 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UI 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전체 수정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 기능 전체 기능테스트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  <a:tr h="1324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웹서버</a:t>
                      </a:r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-</a:t>
                      </a:r>
                      <a:r>
                        <a:rPr lang="ko-KR" altLang="en-US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안드로이드 통신 테스트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>
                          <a:latin typeface="Rix고딕 M" pitchFamily="18" charset="-127"/>
                          <a:ea typeface="Rix고딕 M" pitchFamily="18" charset="-127"/>
                        </a:rPr>
                        <a:t>0.5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재광</a:t>
                      </a:r>
                      <a:r>
                        <a:rPr lang="en-US" altLang="ko-KR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,</a:t>
                      </a:r>
                      <a:r>
                        <a:rPr lang="ko-KR" altLang="en-US" sz="900" u="none" strike="noStrike" dirty="0">
                          <a:latin typeface="Rix고딕 M" pitchFamily="18" charset="-127"/>
                          <a:ea typeface="Rix고딕 M" pitchFamily="18" charset="-127"/>
                        </a:rPr>
                        <a:t>은아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329" marR="5329" marT="5329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칸반보드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웹</a:t>
            </a:r>
            <a:r>
              <a:rPr lang="en-US" altLang="ko-KR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518439" y="1334144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0" dirty="0" err="1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스마트워치를</a:t>
            </a:r>
            <a:r>
              <a:rPr lang="ko-KR" altLang="en-US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 사용하며 부족한 점이 있다면</a:t>
            </a:r>
            <a:r>
              <a:rPr lang="en-US" altLang="ko-KR" sz="28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?</a:t>
            </a:r>
            <a:endParaRPr lang="ko-KR" altLang="en-US" sz="2800" dirty="0"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472" y="2312251"/>
            <a:ext cx="79296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“</a:t>
            </a: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스마트워치는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말씀 드린 바와 같이 아직은 </a:t>
            </a:r>
            <a:r>
              <a:rPr lang="ko-KR" altLang="en-US" sz="1200" b="1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정확한 목적이 없는 액세서리 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느낌입니다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 </a:t>
            </a:r>
          </a:p>
          <a:p>
            <a:pPr algn="ctr">
              <a:lnSpc>
                <a:spcPct val="150000"/>
              </a:lnSpc>
            </a:pPr>
            <a:r>
              <a:rPr lang="ko-KR" altLang="en-US" sz="1200" i="1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스마트워치만의</a:t>
            </a: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 대체 불가결한 기능으로 자리매김을 해야 </a:t>
            </a:r>
            <a:endParaRPr lang="en-US" altLang="ko-KR" sz="1200" i="1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본격적인 꼭 필요한 제품으로 인식될 것 같습니다</a:t>
            </a:r>
            <a:r>
              <a:rPr lang="en-US" altLang="ko-KR" sz="1200" i="1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.”</a:t>
            </a:r>
          </a:p>
          <a:p>
            <a:pPr algn="r"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출처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: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경기천년바탕 Regular" pitchFamily="18" charset="-127"/>
                <a:ea typeface="경기천년바탕 Regular" pitchFamily="18" charset="-127"/>
              </a:rPr>
              <a:t>앱스토리매거진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경기천년바탕 Regular" pitchFamily="18" charset="-127"/>
              <a:ea typeface="경기천년바탕 Regular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472" y="528618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주제 선정 배경 </a:t>
            </a:r>
            <a:r>
              <a:rPr lang="en-US" altLang="ko-KR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-</a:t>
            </a:r>
            <a:r>
              <a:rPr lang="ko-KR" altLang="en-US" spc="-150" dirty="0" smtClean="0">
                <a:ln>
                  <a:solidFill>
                    <a:schemeClr val="tx1">
                      <a:lumMod val="65000"/>
                      <a:lumOff val="3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상황분석</a:t>
            </a:r>
            <a:endParaRPr lang="en-US" altLang="ko-KR" spc="-150" dirty="0" smtClean="0">
              <a:ln>
                <a:solidFill>
                  <a:schemeClr val="tx1">
                    <a:lumMod val="65000"/>
                    <a:lumOff val="3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00100" y="4383374"/>
            <a:ext cx="7215238" cy="1403080"/>
          </a:xfrm>
          <a:prstGeom prst="roundRect">
            <a:avLst>
              <a:gd name="adj" fmla="val 10589"/>
            </a:avLst>
          </a:prstGeom>
          <a:noFill/>
          <a:ln w="25400"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0" name="양쪽 모서리가 둥근 사각형 9"/>
          <p:cNvSpPr/>
          <p:nvPr/>
        </p:nvSpPr>
        <p:spPr>
          <a:xfrm>
            <a:off x="3571868" y="4083593"/>
            <a:ext cx="2000264" cy="302892"/>
          </a:xfrm>
          <a:prstGeom prst="round2SameRect">
            <a:avLst>
              <a:gd name="adj1" fmla="val 37475"/>
              <a:gd name="adj2" fmla="val 0"/>
            </a:avLst>
          </a:prstGeom>
          <a:solidFill>
            <a:srgbClr val="F7E5BD"/>
          </a:solidFill>
          <a:ln>
            <a:solidFill>
              <a:srgbClr val="F0D1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1" name="矩形 17"/>
          <p:cNvSpPr/>
          <p:nvPr/>
        </p:nvSpPr>
        <p:spPr>
          <a:xfrm>
            <a:off x="1214414" y="4572008"/>
            <a:ext cx="68580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스마트워치의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필요성을 인식하지 못하는 사용자가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 </a:t>
            </a:r>
            <a:r>
              <a:rPr lang="ko-KR" altLang="en-US" spc="-150" dirty="0" err="1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알람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시계 등의 기능을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갖고 있지만 사용자는 </a:t>
            </a:r>
            <a:r>
              <a:rPr lang="ko-KR" altLang="en-US" sz="2000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70C0"/>
                </a:solidFill>
                <a:latin typeface="Rix고딕 B" pitchFamily="18" charset="-127"/>
                <a:ea typeface="Rix고딕 B" pitchFamily="18" charset="-127"/>
              </a:rPr>
              <a:t>뚜렷한 목적과 용도가 없다</a:t>
            </a: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고 생각함을 알 수 있었다</a:t>
            </a:r>
            <a:r>
              <a:rPr lang="en-US" altLang="ko-KR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.</a:t>
            </a:r>
          </a:p>
        </p:txBody>
      </p:sp>
      <p:sp>
        <p:nvSpPr>
          <p:cNvPr id="12" name="矩形 17"/>
          <p:cNvSpPr/>
          <p:nvPr/>
        </p:nvSpPr>
        <p:spPr>
          <a:xfrm>
            <a:off x="3954458" y="3962404"/>
            <a:ext cx="1214446" cy="466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pc="-150" dirty="0" smtClean="0">
                <a:ln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7E9B9E"/>
                </a:solidFill>
                <a:latin typeface="Rix고딕 B" pitchFamily="18" charset="-127"/>
                <a:ea typeface="Rix고딕 B" pitchFamily="18" charset="-127"/>
              </a:rPr>
              <a:t>문제상황</a:t>
            </a:r>
            <a:endParaRPr lang="en-US" altLang="ko-KR" spc="-150" dirty="0" smtClean="0">
              <a:ln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7E9B9E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3966</Words>
  <Application>Show</Application>
  <PresentationFormat>화면 슬라이드 쇼(4:3)</PresentationFormat>
  <Paragraphs>2025</Paragraphs>
  <Slides>89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8" baseType="lpstr">
      <vt:lpstr>굴림</vt:lpstr>
      <vt:lpstr>Arial</vt:lpstr>
      <vt:lpstr>맑은 고딕</vt:lpstr>
      <vt:lpstr>Yoon 윤고딕 520_TT</vt:lpstr>
      <vt:lpstr>Tmon몬소리 Black</vt:lpstr>
      <vt:lpstr>경기천년제목 Medium</vt:lpstr>
      <vt:lpstr>Rix고딕 EB</vt:lpstr>
      <vt:lpstr>경기천년제목V Bold</vt:lpstr>
      <vt:lpstr>경기천년제목 Light</vt:lpstr>
      <vt:lpstr>경기천년제목 Bold</vt:lpstr>
      <vt:lpstr>배달의민족 연성</vt:lpstr>
      <vt:lpstr>Rix고딕 B</vt:lpstr>
      <vt:lpstr>경기천년바탕 Regular</vt:lpstr>
      <vt:lpstr>Rix모던고딕 B</vt:lpstr>
      <vt:lpstr>Yoon 윤고딕 550_TT</vt:lpstr>
      <vt:lpstr>Rix고딕 L</vt:lpstr>
      <vt:lpstr>Rix고딕 M</vt:lpstr>
      <vt:lpstr>경기천년바탕 Bold</vt:lpstr>
      <vt:lpstr>Office 테마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/>
  <cp:lastModifiedBy/>
  <cp:revision>618</cp:revision>
  <dcterms:created xsi:type="dcterms:W3CDTF">2014-04-24T01:57:55Z</dcterms:created>
  <dcterms:modified xsi:type="dcterms:W3CDTF">2018-06-28T04:51:07Z</dcterms:modified>
  <cp:version>1000.0000.01</cp:version>
</cp:coreProperties>
</file>